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59" r:id="rId2"/>
    <p:sldId id="316" r:id="rId3"/>
    <p:sldId id="317" r:id="rId4"/>
    <p:sldId id="319" r:id="rId5"/>
    <p:sldId id="320" r:id="rId6"/>
    <p:sldId id="321" r:id="rId7"/>
    <p:sldId id="322" r:id="rId8"/>
    <p:sldId id="308" r:id="rId9"/>
    <p:sldId id="283" r:id="rId10"/>
    <p:sldId id="267" r:id="rId11"/>
    <p:sldId id="268" r:id="rId12"/>
    <p:sldId id="275" r:id="rId13"/>
    <p:sldId id="276" r:id="rId14"/>
    <p:sldId id="277" r:id="rId15"/>
    <p:sldId id="269" r:id="rId16"/>
    <p:sldId id="271" r:id="rId17"/>
    <p:sldId id="272" r:id="rId18"/>
    <p:sldId id="282" r:id="rId19"/>
    <p:sldId id="286" r:id="rId20"/>
    <p:sldId id="284" r:id="rId2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6" autoAdjust="0"/>
    <p:restoredTop sz="86297" autoAdjust="0"/>
  </p:normalViewPr>
  <p:slideViewPr>
    <p:cSldViewPr>
      <p:cViewPr varScale="1">
        <p:scale>
          <a:sx n="63" d="100"/>
          <a:sy n="63" d="100"/>
        </p:scale>
        <p:origin x="9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F0B5C-1BBA-4E34-86B0-7E79C46946EC}" type="datetimeFigureOut">
              <a:rPr lang="pt-PT" smtClean="0"/>
              <a:t>29-12-2018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66FFC-0C1D-49DA-B6A2-39359901B55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7770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3F5F-A919-48AB-A776-1CB98FFAF24B}" type="datetimeFigureOut">
              <a:rPr lang="pt-PT" smtClean="0"/>
              <a:pPr/>
              <a:t>29-12-2018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21BA-21E6-41A5-B656-E1235D9AAD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724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3F5F-A919-48AB-A776-1CB98FFAF24B}" type="datetimeFigureOut">
              <a:rPr lang="pt-PT" smtClean="0"/>
              <a:pPr/>
              <a:t>29-12-2018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21BA-21E6-41A5-B656-E1235D9AAD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64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3F5F-A919-48AB-A776-1CB98FFAF24B}" type="datetimeFigureOut">
              <a:rPr lang="pt-PT" smtClean="0"/>
              <a:pPr/>
              <a:t>29-12-2018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21BA-21E6-41A5-B656-E1235D9AAD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53188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3F5F-A919-48AB-A776-1CB98FFAF24B}" type="datetimeFigureOut">
              <a:rPr lang="pt-PT" smtClean="0"/>
              <a:pPr/>
              <a:t>29-12-2018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21BA-21E6-41A5-B656-E1235D9AADBD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1138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3F5F-A919-48AB-A776-1CB98FFAF24B}" type="datetimeFigureOut">
              <a:rPr lang="pt-PT" smtClean="0"/>
              <a:pPr/>
              <a:t>29-12-2018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21BA-21E6-41A5-B656-E1235D9AAD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33091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3F5F-A919-48AB-A776-1CB98FFAF24B}" type="datetimeFigureOut">
              <a:rPr lang="pt-PT" smtClean="0"/>
              <a:pPr/>
              <a:t>29-12-2018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21BA-21E6-41A5-B656-E1235D9AAD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1378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3F5F-A919-48AB-A776-1CB98FFAF24B}" type="datetimeFigureOut">
              <a:rPr lang="pt-PT" smtClean="0"/>
              <a:pPr/>
              <a:t>29-12-2018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21BA-21E6-41A5-B656-E1235D9AAD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4862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3F5F-A919-48AB-A776-1CB98FFAF24B}" type="datetimeFigureOut">
              <a:rPr lang="pt-PT" smtClean="0"/>
              <a:pPr/>
              <a:t>29-12-2018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21BA-21E6-41A5-B656-E1235D9AAD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9167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3F5F-A919-48AB-A776-1CB98FFAF24B}" type="datetimeFigureOut">
              <a:rPr lang="pt-PT" smtClean="0"/>
              <a:pPr/>
              <a:t>29-12-2018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21BA-21E6-41A5-B656-E1235D9AAD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797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3F5F-A919-48AB-A776-1CB98FFAF24B}" type="datetimeFigureOut">
              <a:rPr lang="pt-PT" smtClean="0"/>
              <a:pPr/>
              <a:t>29-12-2018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21BA-21E6-41A5-B656-E1235D9AAD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6383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3F5F-A919-48AB-A776-1CB98FFAF24B}" type="datetimeFigureOut">
              <a:rPr lang="pt-PT" smtClean="0"/>
              <a:pPr/>
              <a:t>29-12-2018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21BA-21E6-41A5-B656-E1235D9AAD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2253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3F5F-A919-48AB-A776-1CB98FFAF24B}" type="datetimeFigureOut">
              <a:rPr lang="pt-PT" smtClean="0"/>
              <a:pPr/>
              <a:t>29-12-2018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21BA-21E6-41A5-B656-E1235D9AAD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370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3F5F-A919-48AB-A776-1CB98FFAF24B}" type="datetimeFigureOut">
              <a:rPr lang="pt-PT" smtClean="0"/>
              <a:pPr/>
              <a:t>29-12-2018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21BA-21E6-41A5-B656-E1235D9AAD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4638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3F5F-A919-48AB-A776-1CB98FFAF24B}" type="datetimeFigureOut">
              <a:rPr lang="pt-PT" smtClean="0"/>
              <a:pPr/>
              <a:t>29-12-2018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21BA-21E6-41A5-B656-E1235D9AAD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211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3F5F-A919-48AB-A776-1CB98FFAF24B}" type="datetimeFigureOut">
              <a:rPr lang="pt-PT" smtClean="0"/>
              <a:pPr/>
              <a:t>29-12-2018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21BA-21E6-41A5-B656-E1235D9AAD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318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3F5F-A919-48AB-A776-1CB98FFAF24B}" type="datetimeFigureOut">
              <a:rPr lang="pt-PT" smtClean="0"/>
              <a:pPr/>
              <a:t>29-12-2018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21BA-21E6-41A5-B656-E1235D9AAD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095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23F5F-A919-48AB-A776-1CB98FFAF24B}" type="datetimeFigureOut">
              <a:rPr lang="pt-PT" smtClean="0"/>
              <a:pPr/>
              <a:t>29-12-2018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21BA-21E6-41A5-B656-E1235D9AAD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07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23F5F-A919-48AB-A776-1CB98FFAF24B}" type="datetimeFigureOut">
              <a:rPr lang="pt-PT" smtClean="0"/>
              <a:pPr/>
              <a:t>29-12-2018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C21BA-21E6-41A5-B656-E1235D9AAD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0960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0" y="2514600"/>
            <a:ext cx="7620000" cy="3962400"/>
          </a:xfrm>
        </p:spPr>
        <p:txBody>
          <a:bodyPr>
            <a:normAutofit fontScale="85000" lnSpcReduction="10000"/>
          </a:bodyPr>
          <a:lstStyle/>
          <a:p>
            <a:r>
              <a:rPr lang="pt-PT" sz="4400" b="1" dirty="0">
                <a:solidFill>
                  <a:srgbClr val="FFFF00"/>
                </a:solidFill>
              </a:rPr>
              <a:t>Todos os organismos vivos são influenciados pelo campo magnético da Terra e também magnetizados. </a:t>
            </a:r>
          </a:p>
          <a:p>
            <a:r>
              <a:rPr lang="pt-PT" sz="4400" b="1" dirty="0">
                <a:solidFill>
                  <a:srgbClr val="FFFF00"/>
                </a:solidFill>
              </a:rPr>
              <a:t>Cada célula do nosso corpo é um íman. 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 t="9280" r="20879" b="10623"/>
          <a:stretch/>
        </p:blipFill>
        <p:spPr>
          <a:xfrm>
            <a:off x="2819400" y="72044"/>
            <a:ext cx="3276600" cy="24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05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924800" cy="2895599"/>
          </a:xfrm>
        </p:spPr>
        <p:txBody>
          <a:bodyPr>
            <a:noAutofit/>
          </a:bodyPr>
          <a:lstStyle/>
          <a:p>
            <a:r>
              <a:rPr lang="pt-PT" sz="3200" dirty="0"/>
              <a:t>• Os chineses acreditam que o universo mantém-se num estado de equilíbrio dinâmico entre pólos de natureza oposta cuja essência é </a:t>
            </a:r>
            <a:r>
              <a:rPr lang="pt-PT" sz="3200" b="1" dirty="0"/>
              <a:t>Yin</a:t>
            </a:r>
            <a:r>
              <a:rPr lang="pt-PT" sz="3200" dirty="0"/>
              <a:t> e </a:t>
            </a:r>
            <a:r>
              <a:rPr lang="pt-PT" sz="3200" b="1" dirty="0"/>
              <a:t>Yang</a:t>
            </a:r>
            <a:r>
              <a:rPr lang="pt-PT" sz="3200" dirty="0"/>
              <a:t>.</a:t>
            </a:r>
          </a:p>
        </p:txBody>
      </p:sp>
      <p:pic>
        <p:nvPicPr>
          <p:cNvPr id="38914" name="Picture 2" descr="Ying e  Ya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886200"/>
            <a:ext cx="2971800" cy="23461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r>
              <a:rPr lang="pt-PT" sz="3200" dirty="0"/>
              <a:t>• </a:t>
            </a:r>
            <a:r>
              <a:rPr lang="pt-PT" sz="4000" dirty="0"/>
              <a:t>Para a conquista e a manutenção da saúde, o fundamental é um correto equilíbrio entre forças </a:t>
            </a:r>
            <a:r>
              <a:rPr lang="pt-PT" sz="4000" b="1" dirty="0"/>
              <a:t>Yin </a:t>
            </a:r>
            <a:r>
              <a:rPr lang="pt-PT" sz="4000" dirty="0"/>
              <a:t>e </a:t>
            </a:r>
            <a:r>
              <a:rPr lang="pt-PT" sz="4000" b="1" dirty="0"/>
              <a:t>Yang</a:t>
            </a:r>
            <a:r>
              <a:rPr lang="pt-PT" sz="4000" dirty="0"/>
              <a:t> no interior do microcosmos representado pelo organismo humano.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" y="3810000"/>
            <a:ext cx="8382000" cy="2667000"/>
          </a:xfrm>
        </p:spPr>
        <p:txBody>
          <a:bodyPr>
            <a:noAutofit/>
          </a:bodyPr>
          <a:lstStyle/>
          <a:p>
            <a:pPr algn="l"/>
            <a:r>
              <a:rPr lang="pt-PT" sz="4000" dirty="0">
                <a:solidFill>
                  <a:schemeClr val="tx1"/>
                </a:solidFill>
              </a:rPr>
              <a:t>•</a:t>
            </a:r>
            <a:r>
              <a:rPr lang="pt-PT" sz="4000" dirty="0"/>
              <a:t> </a:t>
            </a:r>
            <a:r>
              <a:rPr lang="pt-PT" sz="3200" b="1" dirty="0">
                <a:solidFill>
                  <a:schemeClr val="tx1"/>
                </a:solidFill>
                <a:latin typeface="+mj-lt"/>
              </a:rPr>
              <a:t>O Yin e o Yang atraem-se mutuamente.</a:t>
            </a:r>
          </a:p>
          <a:p>
            <a:pPr algn="l"/>
            <a:r>
              <a:rPr lang="pt-PT" sz="3200" b="1" dirty="0">
                <a:solidFill>
                  <a:schemeClr val="tx1"/>
                </a:solidFill>
                <a:latin typeface="+mj-lt"/>
              </a:rPr>
              <a:t>•</a:t>
            </a:r>
            <a:r>
              <a:rPr lang="pt-PT" sz="3200" b="1" dirty="0">
                <a:latin typeface="+mj-lt"/>
              </a:rPr>
              <a:t> </a:t>
            </a:r>
            <a:r>
              <a:rPr lang="pt-PT" sz="3200" b="1" dirty="0">
                <a:solidFill>
                  <a:schemeClr val="tx1"/>
                </a:solidFill>
                <a:latin typeface="+mj-lt"/>
              </a:rPr>
              <a:t>Não existe o neutro. A polarização, é uma constante universal.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rmAutofit fontScale="90000"/>
          </a:bodyPr>
          <a:lstStyle/>
          <a:p>
            <a:r>
              <a:rPr lang="pt-PT" sz="3600" dirty="0"/>
              <a:t>• </a:t>
            </a:r>
            <a:r>
              <a:rPr lang="pt-PT" sz="3600" b="1" dirty="0"/>
              <a:t>Yin</a:t>
            </a:r>
            <a:r>
              <a:rPr lang="pt-PT" sz="3600" dirty="0"/>
              <a:t> origina </a:t>
            </a:r>
            <a:r>
              <a:rPr lang="pt-PT" sz="3600" b="1" dirty="0"/>
              <a:t>Yang</a:t>
            </a:r>
            <a:r>
              <a:rPr lang="pt-PT" sz="3600" dirty="0"/>
              <a:t> e </a:t>
            </a:r>
            <a:r>
              <a:rPr lang="pt-PT" sz="3600" b="1" dirty="0"/>
              <a:t>Yang</a:t>
            </a:r>
            <a:r>
              <a:rPr lang="pt-PT" sz="3600" dirty="0"/>
              <a:t> produz </a:t>
            </a:r>
            <a:r>
              <a:rPr lang="pt-PT" sz="3600" b="1" dirty="0"/>
              <a:t>Yin</a:t>
            </a:r>
            <a:r>
              <a:rPr lang="pt-PT" sz="3600" dirty="0"/>
              <a:t>.</a:t>
            </a:r>
            <a:br>
              <a:rPr lang="pt-PT" sz="3600" dirty="0"/>
            </a:br>
            <a:r>
              <a:rPr lang="pt-PT" sz="3600" dirty="0"/>
              <a:t>O movimento numa direção, leva o movimento na direção contrária. Da existência de um depende a existência do outro e é neste jogo que evolui o universo.</a:t>
            </a:r>
            <a:br>
              <a:rPr lang="pt-PT" sz="3600" dirty="0"/>
            </a:br>
            <a:r>
              <a:rPr lang="pt-PT" sz="3600" dirty="0"/>
              <a:t> • O </a:t>
            </a:r>
            <a:r>
              <a:rPr lang="pt-PT" sz="3600" b="1" dirty="0"/>
              <a:t>Yin</a:t>
            </a:r>
            <a:r>
              <a:rPr lang="pt-PT" sz="3600" dirty="0"/>
              <a:t> e o </a:t>
            </a:r>
            <a:r>
              <a:rPr lang="pt-PT" sz="3600" b="1" dirty="0"/>
              <a:t>Yang</a:t>
            </a:r>
            <a:r>
              <a:rPr lang="pt-PT" sz="3600" dirty="0"/>
              <a:t> são duas forças da essência Chi .</a:t>
            </a:r>
            <a:br>
              <a:rPr lang="pt-PT" sz="3600" dirty="0"/>
            </a:br>
            <a:r>
              <a:rPr lang="pt-PT" sz="3600" dirty="0"/>
              <a:t>Um é o impulso gerador que chega a ser algo,  e outro, o destruidor de voltar ao nada. </a:t>
            </a:r>
            <a:br>
              <a:rPr lang="pt-PT" dirty="0"/>
            </a:br>
            <a:endParaRPr lang="pt-P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4648200"/>
          </a:xfrm>
        </p:spPr>
        <p:txBody>
          <a:bodyPr>
            <a:normAutofit/>
          </a:bodyPr>
          <a:lstStyle/>
          <a:p>
            <a:r>
              <a:rPr lang="pt-PT" sz="3600" dirty="0"/>
              <a:t>• A conservação da harmonia de qualquer criatura, </a:t>
            </a:r>
            <a:br>
              <a:rPr lang="pt-PT" sz="3600" dirty="0"/>
            </a:br>
            <a:r>
              <a:rPr lang="pt-PT" sz="3600" dirty="0"/>
              <a:t>fenômeno ou em definitivo a saúde dependerá da manutenção do equilíbrio das proporções relativas do </a:t>
            </a:r>
            <a:br>
              <a:rPr lang="pt-PT" sz="3600" dirty="0"/>
            </a:br>
            <a:r>
              <a:rPr lang="pt-PT" sz="3600" b="1" dirty="0"/>
              <a:t>YIN</a:t>
            </a:r>
            <a:r>
              <a:rPr lang="pt-PT" sz="3600" dirty="0"/>
              <a:t> e do </a:t>
            </a:r>
            <a:r>
              <a:rPr lang="pt-PT" sz="3600" b="1" dirty="0"/>
              <a:t>YANG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904999"/>
          </a:xfrm>
        </p:spPr>
        <p:txBody>
          <a:bodyPr>
            <a:normAutofit/>
          </a:bodyPr>
          <a:lstStyle/>
          <a:p>
            <a:r>
              <a:rPr lang="pt-PT" sz="3200" dirty="0"/>
              <a:t>• No caso de Biomagnetismo  Yin é o polo negativo (Norte) e Yang é o polo</a:t>
            </a:r>
            <a:br>
              <a:rPr lang="pt-PT" sz="3200" dirty="0"/>
            </a:br>
            <a:r>
              <a:rPr lang="pt-PT" sz="3200" dirty="0"/>
              <a:t>positivo (Sul)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10000" y="3429000"/>
            <a:ext cx="4800600" cy="2895600"/>
          </a:xfrm>
        </p:spPr>
        <p:txBody>
          <a:bodyPr>
            <a:normAutofit fontScale="62500" lnSpcReduction="2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Yin (-)negativo-dispersa, acalma o </a:t>
            </a:r>
            <a:r>
              <a:rPr lang="en-US" sz="4400" dirty="0" err="1">
                <a:solidFill>
                  <a:schemeClr val="tx1"/>
                </a:solidFill>
              </a:rPr>
              <a:t>órgão</a:t>
            </a: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dirty="0" err="1">
                <a:solidFill>
                  <a:schemeClr val="tx1"/>
                </a:solidFill>
              </a:rPr>
              <a:t>em</a:t>
            </a:r>
            <a:r>
              <a:rPr lang="en-US" sz="4400" dirty="0">
                <a:solidFill>
                  <a:schemeClr val="tx1"/>
                </a:solidFill>
              </a:rPr>
              <a:t> excesso de energia.</a:t>
            </a:r>
            <a:endParaRPr lang="pt-PT" sz="4400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chemeClr val="tx1"/>
                </a:solidFill>
              </a:rPr>
              <a:t>Yang(+)positivo-tonifica, dá energia quando o orgão </a:t>
            </a:r>
            <a:r>
              <a:rPr lang="en-US" sz="4400" dirty="0" err="1">
                <a:solidFill>
                  <a:schemeClr val="tx1"/>
                </a:solidFill>
              </a:rPr>
              <a:t>não</a:t>
            </a:r>
            <a:r>
              <a:rPr lang="en-US" sz="4400" dirty="0">
                <a:solidFill>
                  <a:schemeClr val="tx1"/>
                </a:solidFill>
              </a:rPr>
              <a:t> tem </a:t>
            </a:r>
            <a:r>
              <a:rPr lang="en-US" sz="4400" dirty="0" err="1">
                <a:solidFill>
                  <a:schemeClr val="tx1"/>
                </a:solidFill>
              </a:rPr>
              <a:t>energia</a:t>
            </a:r>
            <a:r>
              <a:rPr lang="en-US" sz="4400" dirty="0">
                <a:solidFill>
                  <a:schemeClr val="tx1"/>
                </a:solidFill>
              </a:rPr>
              <a:t>.</a:t>
            </a:r>
            <a:endParaRPr lang="pt-PT" sz="4400" dirty="0">
              <a:solidFill>
                <a:schemeClr val="tx1"/>
              </a:solidFill>
            </a:endParaRPr>
          </a:p>
          <a:p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3429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"/>
            <a:ext cx="5943600" cy="624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142999"/>
          </a:xfrm>
        </p:spPr>
        <p:txBody>
          <a:bodyPr>
            <a:normAutofit/>
          </a:bodyPr>
          <a:lstStyle/>
          <a:p>
            <a:r>
              <a:rPr lang="pt-PT" sz="1800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676400"/>
          </a:xfrm>
        </p:spPr>
        <p:txBody>
          <a:bodyPr>
            <a:normAutofit/>
          </a:bodyPr>
          <a:lstStyle/>
          <a:p>
            <a:endParaRPr lang="pt-PT" sz="2000" b="1" dirty="0">
              <a:solidFill>
                <a:schemeClr val="tx1"/>
              </a:solidFill>
            </a:endParaRPr>
          </a:p>
          <a:p>
            <a:endParaRPr lang="pt-PT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0480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ângulo 4"/>
          <p:cNvSpPr/>
          <p:nvPr/>
        </p:nvSpPr>
        <p:spPr>
          <a:xfrm rot="10800000" flipV="1">
            <a:off x="457200" y="3767131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ordem de produção dos 5 elementos é: a madeira produz o fogo, o fogo produz a terra, a terra produz o metal, o metal produz a água, a água produz a madeira.</a:t>
            </a:r>
            <a:endParaRPr lang="pt-PT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534400" cy="6324600"/>
          </a:xfrm>
        </p:spPr>
        <p:txBody>
          <a:bodyPr>
            <a:normAutofit fontScale="77500" lnSpcReduction="20000"/>
          </a:bodyPr>
          <a:lstStyle/>
          <a:p>
            <a:r>
              <a:rPr lang="pt-PT" sz="4400" b="1" dirty="0"/>
              <a:t>• </a:t>
            </a:r>
            <a:r>
              <a:rPr lang="en-US" sz="4100" b="1" dirty="0">
                <a:solidFill>
                  <a:schemeClr val="tx1"/>
                </a:solidFill>
              </a:rPr>
              <a:t>A teoria dos 5 elementos é utilizada na medicina para explicar a fisiologia e a patologia, assim como as relações entre o organismo e o meio circunvizinho.</a:t>
            </a:r>
            <a:endParaRPr lang="pt-PT" sz="4100" b="1" dirty="0">
              <a:solidFill>
                <a:schemeClr val="tx1"/>
              </a:solidFill>
            </a:endParaRPr>
          </a:p>
          <a:p>
            <a:r>
              <a:rPr lang="pt-PT" sz="4400" b="1" dirty="0"/>
              <a:t>• </a:t>
            </a:r>
            <a:r>
              <a:rPr lang="en-US" sz="4100" b="1" dirty="0">
                <a:solidFill>
                  <a:schemeClr val="tx1"/>
                </a:solidFill>
              </a:rPr>
              <a:t>A teoria dos 5 movimentos e a </a:t>
            </a:r>
            <a:r>
              <a:rPr lang="en-US" sz="4100" b="1" dirty="0" err="1">
                <a:solidFill>
                  <a:schemeClr val="tx1"/>
                </a:solidFill>
              </a:rPr>
              <a:t>sua</a:t>
            </a:r>
            <a:r>
              <a:rPr lang="en-US" sz="4100" b="1" dirty="0">
                <a:solidFill>
                  <a:schemeClr val="tx1"/>
                </a:solidFill>
              </a:rPr>
              <a:t> </a:t>
            </a:r>
            <a:r>
              <a:rPr lang="en-US" sz="4100" b="1" dirty="0" err="1">
                <a:solidFill>
                  <a:schemeClr val="tx1"/>
                </a:solidFill>
              </a:rPr>
              <a:t>classificação</a:t>
            </a:r>
            <a:r>
              <a:rPr lang="en-US" sz="4100" b="1" dirty="0">
                <a:solidFill>
                  <a:schemeClr val="tx1"/>
                </a:solidFill>
              </a:rPr>
              <a:t>, submetidos às leis de transformação, agressão, dominação-subjugação, contra-dominação “ultraje” explica concretamente a fisiologia humana, os fenómenos patológicos e constitui um guia para a elaboração do diagnóstico e do tratamento.</a:t>
            </a:r>
            <a:endParaRPr lang="pt-PT" sz="4100" b="1" dirty="0">
              <a:solidFill>
                <a:schemeClr val="tx1"/>
              </a:solidFill>
            </a:endParaRPr>
          </a:p>
          <a:p>
            <a:endParaRPr lang="pt-PT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3400" y="0"/>
            <a:ext cx="7924800" cy="5638800"/>
          </a:xfrm>
        </p:spPr>
        <p:txBody>
          <a:bodyPr>
            <a:noAutofit/>
          </a:bodyPr>
          <a:lstStyle/>
          <a:p>
            <a:r>
              <a:rPr lang="pt-PT" sz="2800" dirty="0"/>
              <a:t>• Medicina Energética  é conhecida desde</a:t>
            </a:r>
            <a:br>
              <a:rPr lang="pt-PT" sz="2800" dirty="0"/>
            </a:br>
            <a:r>
              <a:rPr lang="pt-PT" sz="2800" dirty="0"/>
              <a:t>épocas antigas, desde</a:t>
            </a:r>
            <a:br>
              <a:rPr lang="pt-PT" sz="2800" dirty="0"/>
            </a:br>
            <a:r>
              <a:rPr lang="pt-PT" sz="2800" dirty="0"/>
              <a:t>Medicina Tradicional Chinesa e desde  Ayurveda na Ásia, e na atualidade redescoberta a nível médico relacionado a sintomatologia similar de microrganismos patogénicos pelo </a:t>
            </a:r>
            <a:r>
              <a:rPr lang="pt-PT" sz="2800" b="1" dirty="0"/>
              <a:t>Biomagnetismo</a:t>
            </a:r>
            <a:br>
              <a:rPr lang="pt-PT" sz="2800" b="1" dirty="0"/>
            </a:br>
            <a:r>
              <a:rPr lang="pt-PT" sz="2800" b="1" dirty="0"/>
              <a:t>Médico.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5791199"/>
          </a:xfrm>
        </p:spPr>
        <p:txBody>
          <a:bodyPr>
            <a:normAutofit fontScale="90000"/>
          </a:bodyPr>
          <a:lstStyle/>
          <a:p>
            <a:r>
              <a:rPr lang="pt-PT" sz="3600" dirty="0"/>
              <a:t>• O  resultado de investigação influencia campos magnéticos na saúde,  estudo  trabalhos Dr. Richard Broeringmeyer, Dr. George Goodheart, </a:t>
            </a:r>
            <a:br>
              <a:rPr lang="pt-PT" sz="3600" dirty="0"/>
            </a:br>
            <a:r>
              <a:rPr lang="pt-PT" sz="3600" dirty="0"/>
              <a:t>pontos acupuntura MTC  pelo Dr. Issac Goiz  1988 nasceu o novo  método terapêutico simples e extremamente eficaz que é o </a:t>
            </a:r>
            <a:r>
              <a:rPr lang="pt-PT" sz="3600" b="1" dirty="0"/>
              <a:t>Biomagnétismo Médico   </a:t>
            </a:r>
            <a:br>
              <a:rPr lang="pt-PT" dirty="0"/>
            </a:br>
            <a:endParaRPr lang="pt-P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7620000" cy="685800"/>
          </a:xfrm>
        </p:spPr>
        <p:txBody>
          <a:bodyPr>
            <a:normAutofit fontScale="90000"/>
          </a:bodyPr>
          <a:lstStyle/>
          <a:p>
            <a:r>
              <a:rPr lang="pt-PT" b="1" dirty="0">
                <a:solidFill>
                  <a:srgbClr val="FFFF00"/>
                </a:solidFill>
              </a:rPr>
              <a:t>Magnetoterapia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" y="914400"/>
            <a:ext cx="8763000" cy="57150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pt-PT" sz="3600" b="1" dirty="0">
                <a:solidFill>
                  <a:schemeClr val="tx1"/>
                </a:solidFill>
              </a:rPr>
              <a:t>A Magnetoterapia regenera as células lesionadas melhorando a cinética enzimática e </a:t>
            </a:r>
            <a:r>
              <a:rPr lang="pt-PT" sz="3600" b="1" dirty="0" err="1">
                <a:solidFill>
                  <a:schemeClr val="tx1"/>
                </a:solidFill>
              </a:rPr>
              <a:t>repolariza</a:t>
            </a:r>
            <a:r>
              <a:rPr lang="pt-PT" sz="3600" b="1" dirty="0">
                <a:solidFill>
                  <a:schemeClr val="tx1"/>
                </a:solidFill>
              </a:rPr>
              <a:t> as membranas celulares;</a:t>
            </a:r>
          </a:p>
          <a:p>
            <a:pPr algn="l"/>
            <a:endParaRPr lang="pt-PT" sz="3600" b="1" dirty="0">
              <a:solidFill>
                <a:schemeClr val="tx1"/>
              </a:solidFill>
            </a:endParaRPr>
          </a:p>
          <a:p>
            <a:pPr algn="l"/>
            <a:r>
              <a:rPr lang="pt-PT" sz="3600" b="1" dirty="0">
                <a:solidFill>
                  <a:schemeClr val="tx1"/>
                </a:solidFill>
              </a:rPr>
              <a:t> Além disso produz uma ação antisstress e promove uma aceleração de todos os fenómenos reparadores com nítida ação bio regenerante, anti-inflamatória, ante edematosa, antálgica, sem efeitos colaterais.</a:t>
            </a:r>
          </a:p>
        </p:txBody>
      </p:sp>
    </p:spTree>
    <p:extLst>
      <p:ext uri="{BB962C8B-B14F-4D97-AF65-F5344CB8AC3E}">
        <p14:creationId xmlns:p14="http://schemas.microsoft.com/office/powerpoint/2010/main" val="21092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696200" cy="5029200"/>
          </a:xfrm>
        </p:spPr>
        <p:txBody>
          <a:bodyPr>
            <a:normAutofit/>
          </a:bodyPr>
          <a:lstStyle/>
          <a:p>
            <a:r>
              <a:rPr lang="pt-PT" sz="4000" dirty="0"/>
              <a:t>• Os pontos energéticos do Par-Biomagnético têm mesma característica que os pontos de acupuntura da Medicina Tradicional Chinesa.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8610600" cy="6477000"/>
          </a:xfrm>
        </p:spPr>
        <p:txBody>
          <a:bodyPr>
            <a:noAutofit/>
          </a:bodyPr>
          <a:lstStyle/>
          <a:p>
            <a:pPr algn="l"/>
            <a:r>
              <a:rPr lang="pt-PT" sz="3200" b="1" dirty="0">
                <a:solidFill>
                  <a:schemeClr val="tx1"/>
                </a:solidFill>
              </a:rPr>
              <a:t>A Magnetoterapia é uma forma de fisioterapia que utiliza a energia eletromagnética e é uma cura eficaz, segura e não invasiva. </a:t>
            </a:r>
          </a:p>
          <a:p>
            <a:pPr algn="l"/>
            <a:r>
              <a:rPr lang="pt-PT" sz="3200" b="1" dirty="0">
                <a:solidFill>
                  <a:schemeClr val="tx1"/>
                </a:solidFill>
              </a:rPr>
              <a:t>Os campos magnéticos interagem com as células promovendo a recuperação das condições fisiológicas de equilíbrio. </a:t>
            </a:r>
          </a:p>
          <a:p>
            <a:pPr algn="l"/>
            <a:r>
              <a:rPr lang="pt-PT" sz="3200" b="1" dirty="0">
                <a:solidFill>
                  <a:schemeClr val="tx1"/>
                </a:solidFill>
              </a:rPr>
              <a:t>É indicada nos casos em que é necessário estimular a regeneração dos tecidos após eventos lesivos de natureza diferente.</a:t>
            </a:r>
          </a:p>
          <a:p>
            <a:pPr algn="l"/>
            <a:endParaRPr lang="pt-PT" sz="3200" dirty="0">
              <a:solidFill>
                <a:schemeClr val="tx1"/>
              </a:solidFill>
            </a:endParaRPr>
          </a:p>
          <a:p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70977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142999"/>
          </a:xfrm>
        </p:spPr>
        <p:txBody>
          <a:bodyPr>
            <a:normAutofit/>
          </a:bodyPr>
          <a:lstStyle/>
          <a:p>
            <a:r>
              <a:rPr lang="pt-PT" sz="2800" b="1" dirty="0"/>
              <a:t>Os benefícios da Magnetoterapia:</a:t>
            </a:r>
            <a:br>
              <a:rPr lang="pt-PT" sz="2800" dirty="0"/>
            </a:br>
            <a:endParaRPr lang="pt-PT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" y="838200"/>
            <a:ext cx="8458200" cy="5638800"/>
          </a:xfrm>
        </p:spPr>
        <p:txBody>
          <a:bodyPr>
            <a:normAutofit/>
          </a:bodyPr>
          <a:lstStyle/>
          <a:p>
            <a:pPr algn="l"/>
            <a:r>
              <a:rPr lang="pt-PT" b="1" dirty="0">
                <a:solidFill>
                  <a:schemeClr val="tx1"/>
                </a:solidFill>
              </a:rPr>
              <a:t>Alivia a dor: atua como um analgésico potente;</a:t>
            </a:r>
          </a:p>
          <a:p>
            <a:pPr algn="l"/>
            <a:r>
              <a:rPr lang="pt-PT" b="1" dirty="0">
                <a:solidFill>
                  <a:schemeClr val="tx1"/>
                </a:solidFill>
              </a:rPr>
              <a:t>Acelera os processos de cura;</a:t>
            </a:r>
          </a:p>
          <a:p>
            <a:pPr algn="l"/>
            <a:r>
              <a:rPr lang="pt-PT" b="1" dirty="0">
                <a:solidFill>
                  <a:schemeClr val="tx1"/>
                </a:solidFill>
              </a:rPr>
              <a:t>Estimula as trocas celulares;</a:t>
            </a:r>
          </a:p>
          <a:p>
            <a:pPr algn="l"/>
            <a:r>
              <a:rPr lang="pt-PT" b="1" dirty="0">
                <a:solidFill>
                  <a:schemeClr val="tx1"/>
                </a:solidFill>
              </a:rPr>
              <a:t>Melhora a oxigenação e a nutrição dos tecidos;</a:t>
            </a:r>
          </a:p>
          <a:p>
            <a:pPr algn="l"/>
            <a:r>
              <a:rPr lang="pt-PT" b="1" dirty="0">
                <a:solidFill>
                  <a:schemeClr val="tx1"/>
                </a:solidFill>
              </a:rPr>
              <a:t>Reduze as inflamações;</a:t>
            </a:r>
          </a:p>
          <a:p>
            <a:pPr algn="l"/>
            <a:r>
              <a:rPr lang="pt-PT" b="1" dirty="0">
                <a:solidFill>
                  <a:schemeClr val="tx1"/>
                </a:solidFill>
              </a:rPr>
              <a:t>Estimula a reabsorção dos edemas e melhora o fluxo capilar;</a:t>
            </a:r>
          </a:p>
          <a:p>
            <a:pPr algn="l"/>
            <a:r>
              <a:rPr lang="pt-PT" b="1" dirty="0">
                <a:solidFill>
                  <a:schemeClr val="tx1"/>
                </a:solidFill>
              </a:rPr>
              <a:t>Regenera as células sem energia;</a:t>
            </a:r>
          </a:p>
          <a:p>
            <a:pPr algn="l"/>
            <a:r>
              <a:rPr lang="pt-PT" b="1" dirty="0">
                <a:solidFill>
                  <a:schemeClr val="tx1"/>
                </a:solidFill>
              </a:rPr>
              <a:t>Atrasa o processo de diminuição da densidade óssea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3199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" y="533400"/>
            <a:ext cx="8534400" cy="6096000"/>
          </a:xfrm>
        </p:spPr>
        <p:txBody>
          <a:bodyPr>
            <a:normAutofit/>
          </a:bodyPr>
          <a:lstStyle/>
          <a:p>
            <a:pPr algn="l"/>
            <a:r>
              <a:rPr lang="pt-PT" b="1" dirty="0">
                <a:solidFill>
                  <a:schemeClr val="tx1"/>
                </a:solidFill>
              </a:rPr>
              <a:t>Ajuda a atenuar as dores e as inflamações sem o uso de medicamentos;</a:t>
            </a:r>
          </a:p>
          <a:p>
            <a:pPr algn="l"/>
            <a:r>
              <a:rPr lang="pt-PT" b="1" dirty="0">
                <a:solidFill>
                  <a:schemeClr val="tx1"/>
                </a:solidFill>
              </a:rPr>
              <a:t>É uma terapia não invasiva e segura;</a:t>
            </a:r>
          </a:p>
          <a:p>
            <a:pPr algn="l"/>
            <a:r>
              <a:rPr lang="pt-PT" b="1" dirty="0">
                <a:solidFill>
                  <a:schemeClr val="tx1"/>
                </a:solidFill>
              </a:rPr>
              <a:t>Não provoca dor;</a:t>
            </a:r>
          </a:p>
          <a:p>
            <a:pPr algn="l"/>
            <a:r>
              <a:rPr lang="pt-PT" b="1" dirty="0">
                <a:solidFill>
                  <a:schemeClr val="tx1"/>
                </a:solidFill>
              </a:rPr>
              <a:t>Tem uma ação antálgica;</a:t>
            </a:r>
          </a:p>
          <a:p>
            <a:pPr algn="l"/>
            <a:r>
              <a:rPr lang="pt-PT" b="1" dirty="0">
                <a:solidFill>
                  <a:schemeClr val="tx1"/>
                </a:solidFill>
              </a:rPr>
              <a:t>Pode ser aplicada sem contraindicações na maior parte das patologias;</a:t>
            </a:r>
          </a:p>
          <a:p>
            <a:pPr algn="l"/>
            <a:r>
              <a:rPr lang="pt-PT" b="1" dirty="0">
                <a:solidFill>
                  <a:schemeClr val="tx1"/>
                </a:solidFill>
              </a:rPr>
              <a:t>Reduz em 50% os tempos de recuperação de uma fratura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0486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229600" cy="1981199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Onde atua a Magnetoterapia:</a:t>
            </a:r>
            <a:br>
              <a:rPr lang="pt-PT" dirty="0"/>
            </a:b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382000" cy="3810000"/>
          </a:xfrm>
        </p:spPr>
        <p:txBody>
          <a:bodyPr>
            <a:normAutofit lnSpcReduction="10000"/>
          </a:bodyPr>
          <a:lstStyle/>
          <a:p>
            <a:r>
              <a:rPr lang="pt-PT" sz="3600" b="1" dirty="0">
                <a:solidFill>
                  <a:schemeClr val="tx1"/>
                </a:solidFill>
              </a:rPr>
              <a:t>Sistema ósseo</a:t>
            </a:r>
          </a:p>
          <a:p>
            <a:r>
              <a:rPr lang="pt-PT" sz="3600" b="1" dirty="0">
                <a:solidFill>
                  <a:schemeClr val="tx1"/>
                </a:solidFill>
              </a:rPr>
              <a:t>Sistema muscular</a:t>
            </a:r>
          </a:p>
          <a:p>
            <a:r>
              <a:rPr lang="pt-PT" sz="3600" b="1" dirty="0">
                <a:solidFill>
                  <a:schemeClr val="tx1"/>
                </a:solidFill>
              </a:rPr>
              <a:t>Sistema respiratório</a:t>
            </a:r>
          </a:p>
          <a:p>
            <a:r>
              <a:rPr lang="pt-PT" sz="3600" b="1" dirty="0">
                <a:solidFill>
                  <a:schemeClr val="tx1"/>
                </a:solidFill>
              </a:rPr>
              <a:t>Sistema nervoso</a:t>
            </a:r>
          </a:p>
          <a:p>
            <a:r>
              <a:rPr lang="pt-PT" sz="3600" b="1" dirty="0">
                <a:solidFill>
                  <a:schemeClr val="tx1"/>
                </a:solidFill>
              </a:rPr>
              <a:t>Sistema circulatório</a:t>
            </a:r>
          </a:p>
          <a:p>
            <a:endParaRPr lang="pt-PT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87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229600" cy="1905000"/>
          </a:xfrm>
        </p:spPr>
        <p:txBody>
          <a:bodyPr>
            <a:normAutofit fontScale="90000"/>
          </a:bodyPr>
          <a:lstStyle/>
          <a:p>
            <a:r>
              <a:rPr lang="pt-PT" sz="3100" b="1" dirty="0"/>
              <a:t>Os efeitos da Magnetoterapia podem ser classificados da seguinte forma:</a:t>
            </a:r>
            <a:br>
              <a:rPr lang="pt-PT" dirty="0"/>
            </a:b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543800" cy="40386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t-PT" sz="3200" b="1" dirty="0">
                <a:solidFill>
                  <a:schemeClr val="tx1"/>
                </a:solidFill>
              </a:rPr>
              <a:t>Ação anti-inflamatória</a:t>
            </a:r>
          </a:p>
          <a:p>
            <a:pPr algn="l"/>
            <a:r>
              <a:rPr lang="pt-PT" sz="3200" b="1" dirty="0">
                <a:solidFill>
                  <a:schemeClr val="tx1"/>
                </a:solidFill>
              </a:rPr>
              <a:t>Ação estimulante do sistema endócrino</a:t>
            </a:r>
          </a:p>
          <a:p>
            <a:pPr algn="l"/>
            <a:r>
              <a:rPr lang="pt-PT" sz="3200" b="1" dirty="0">
                <a:solidFill>
                  <a:schemeClr val="tx1"/>
                </a:solidFill>
              </a:rPr>
              <a:t>Ação anti edematosa</a:t>
            </a:r>
          </a:p>
          <a:p>
            <a:pPr algn="l"/>
            <a:r>
              <a:rPr lang="pt-PT" sz="3200" b="1" dirty="0">
                <a:solidFill>
                  <a:schemeClr val="tx1"/>
                </a:solidFill>
              </a:rPr>
              <a:t>Ação antálgica</a:t>
            </a:r>
          </a:p>
          <a:p>
            <a:pPr algn="l"/>
            <a:r>
              <a:rPr lang="pt-PT" sz="3200" b="1" dirty="0">
                <a:solidFill>
                  <a:schemeClr val="tx1"/>
                </a:solidFill>
              </a:rPr>
              <a:t>Reparação dos tecidos</a:t>
            </a:r>
          </a:p>
          <a:p>
            <a:pPr algn="l"/>
            <a:r>
              <a:rPr lang="pt-PT" sz="3200" b="1" dirty="0">
                <a:solidFill>
                  <a:schemeClr val="tx1"/>
                </a:solidFill>
              </a:rPr>
              <a:t>Ação antisstress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122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81000"/>
            <a:ext cx="7239000" cy="381000"/>
          </a:xfrm>
        </p:spPr>
        <p:txBody>
          <a:bodyPr>
            <a:noAutofit/>
          </a:bodyPr>
          <a:lstStyle/>
          <a:p>
            <a:r>
              <a:rPr lang="pt-PT" sz="4000" b="1" dirty="0">
                <a:solidFill>
                  <a:srgbClr val="FFFF00"/>
                </a:solidFill>
                <a:latin typeface="+mj-lt"/>
              </a:rPr>
              <a:t>MEDICINA TADICIONAL CHINESA E BIOMAGNETISMO</a:t>
            </a:r>
          </a:p>
          <a:p>
            <a:endParaRPr lang="pt-PT" sz="40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100" y="2895600"/>
            <a:ext cx="25908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250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696200" cy="6019800"/>
          </a:xfrm>
        </p:spPr>
        <p:txBody>
          <a:bodyPr>
            <a:normAutofit fontScale="90000"/>
          </a:bodyPr>
          <a:lstStyle/>
          <a:p>
            <a:br>
              <a:rPr lang="pt-PT" dirty="0"/>
            </a:br>
            <a:r>
              <a:rPr lang="pt-PT" sz="3600" dirty="0"/>
              <a:t>•A medicina chinesa vê os seres humanos como um microcosmo dentro do macrocosmos universal. </a:t>
            </a:r>
            <a:br>
              <a:rPr lang="pt-PT" sz="3600" dirty="0"/>
            </a:br>
            <a:r>
              <a:rPr lang="pt-PT" sz="3600" dirty="0"/>
              <a:t>• Assim, considera-se que os princípios que determinam o fluxo de energia através do universo são aplicáveis ao sistema energético</a:t>
            </a:r>
            <a:br>
              <a:rPr lang="pt-PT" sz="3600" dirty="0"/>
            </a:br>
            <a:r>
              <a:rPr lang="pt-PT" sz="3600" dirty="0"/>
              <a:t>humano.</a:t>
            </a:r>
            <a:br>
              <a:rPr lang="pt-PT" dirty="0"/>
            </a:br>
            <a:endParaRPr lang="pt-P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1225</TotalTime>
  <Words>593</Words>
  <Application>Microsoft Office PowerPoint</Application>
  <PresentationFormat>Apresentação no Ecrã (4:3)</PresentationFormat>
  <Paragraphs>55</Paragraphs>
  <Slides>20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5" baseType="lpstr">
      <vt:lpstr>Arial</vt:lpstr>
      <vt:lpstr>Bookman Old Style</vt:lpstr>
      <vt:lpstr>Calibri</vt:lpstr>
      <vt:lpstr>Rockwell</vt:lpstr>
      <vt:lpstr>Damask</vt:lpstr>
      <vt:lpstr>Apresentação do PowerPoint</vt:lpstr>
      <vt:lpstr>Magnetoterapia</vt:lpstr>
      <vt:lpstr>Apresentação do PowerPoint</vt:lpstr>
      <vt:lpstr>Os benefícios da Magnetoterapia: </vt:lpstr>
      <vt:lpstr>Apresentação do PowerPoint</vt:lpstr>
      <vt:lpstr>Onde atua a Magnetoterapia: </vt:lpstr>
      <vt:lpstr>Os efeitos da Magnetoterapia podem ser classificados da seguinte forma: </vt:lpstr>
      <vt:lpstr>Apresentação do PowerPoint</vt:lpstr>
      <vt:lpstr> •A medicina chinesa vê os seres humanos como um microcosmo dentro do macrocosmos universal.  • Assim, considera-se que os princípios que determinam o fluxo de energia através do universo são aplicáveis ao sistema energético humano. </vt:lpstr>
      <vt:lpstr>• Os chineses acreditam que o universo mantém-se num estado de equilíbrio dinâmico entre pólos de natureza oposta cuja essência é Yin e Yang.</vt:lpstr>
      <vt:lpstr>• Para a conquista e a manutenção da saúde, o fundamental é um correto equilíbrio entre forças Yin e Yang no interior do microcosmos representado pelo organismo humano. </vt:lpstr>
      <vt:lpstr>• Yin origina Yang e Yang produz Yin. O movimento numa direção, leva o movimento na direção contrária. Da existência de um depende a existência do outro e é neste jogo que evolui o universo.  • O Yin e o Yang são duas forças da essência Chi . Um é o impulso gerador que chega a ser algo,  e outro, o destruidor de voltar ao nada.  </vt:lpstr>
      <vt:lpstr>• A conservação da harmonia de qualquer criatura,  fenômeno ou em definitivo a saúde dependerá da manutenção do equilíbrio das proporções relativas do  YIN e do YANG</vt:lpstr>
      <vt:lpstr>• No caso de Biomagnetismo  Yin é o polo negativo (Norte) e Yang é o polo positivo (Sul)</vt:lpstr>
      <vt:lpstr>Apresentação do PowerPoint</vt:lpstr>
      <vt:lpstr> </vt:lpstr>
      <vt:lpstr>Apresentação do PowerPoint</vt:lpstr>
      <vt:lpstr>• Medicina Energética  é conhecida desde épocas antigas, desde Medicina Tradicional Chinesa e desde  Ayurveda na Ásia, e na atualidade redescoberta a nível médico relacionado a sintomatologia similar de microrganismos patogénicos pelo Biomagnetismo Médico.</vt:lpstr>
      <vt:lpstr>• O  resultado de investigação influencia campos magnéticos na saúde,  estudo  trabalhos Dr. Richard Broeringmeyer, Dr. George Goodheart,  pontos acupuntura MTC  pelo Dr. Issac Goiz  1988 nasceu o novo  método terapêutico simples e extremamente eficaz que é o Biomagnétismo Médico    </vt:lpstr>
      <vt:lpstr>• Os pontos energéticos do Par-Biomagnético têm mesma característica que os pontos de acupuntura da Medicina Tradicional Chinesa.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dieta típica das pessoas é acidificante. O que ocorre quando seu corpo está mais ácido? Seu corpo armazena excesso de ácidos em células de gordura (por isso é tão difícil, para muita gente, perder peso). Com o tempo, seu corpo retira cálcio e outros recursos alcalinos dos ossos em uma tentativa desesperada de manter o equilíbrio do pH (essa é a razão pela qual as pessoas "encolhem" com a idade).</dc:title>
  <dc:creator>itatatti@hotmail.com</dc:creator>
  <cp:lastModifiedBy>Utilizador</cp:lastModifiedBy>
  <cp:revision>395</cp:revision>
  <dcterms:created xsi:type="dcterms:W3CDTF">2016-02-14T11:20:01Z</dcterms:created>
  <dcterms:modified xsi:type="dcterms:W3CDTF">2018-12-29T18:02:42Z</dcterms:modified>
</cp:coreProperties>
</file>