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4"/>
  </p:sldMasterIdLst>
  <p:notesMasterIdLst>
    <p:notesMasterId r:id="rId39"/>
  </p:notesMasterIdLst>
  <p:handoutMasterIdLst>
    <p:handoutMasterId r:id="rId40"/>
  </p:handoutMasterIdLst>
  <p:sldIdLst>
    <p:sldId id="2147471748" r:id="rId5"/>
    <p:sldId id="279" r:id="rId6"/>
    <p:sldId id="2147471769" r:id="rId7"/>
    <p:sldId id="2147471776" r:id="rId8"/>
    <p:sldId id="2147471752" r:id="rId9"/>
    <p:sldId id="2147471755" r:id="rId10"/>
    <p:sldId id="2147471726" r:id="rId11"/>
    <p:sldId id="2147471753" r:id="rId12"/>
    <p:sldId id="275" r:id="rId13"/>
    <p:sldId id="386" r:id="rId14"/>
    <p:sldId id="2147471767" r:id="rId15"/>
    <p:sldId id="2147471766" r:id="rId16"/>
    <p:sldId id="394" r:id="rId17"/>
    <p:sldId id="2147471771" r:id="rId18"/>
    <p:sldId id="2147471734" r:id="rId19"/>
    <p:sldId id="293" r:id="rId20"/>
    <p:sldId id="2147471735" r:id="rId21"/>
    <p:sldId id="2147471756" r:id="rId22"/>
    <p:sldId id="299" r:id="rId23"/>
    <p:sldId id="2147471772" r:id="rId24"/>
    <p:sldId id="2147471774" r:id="rId25"/>
    <p:sldId id="2147471775" r:id="rId26"/>
    <p:sldId id="2147471701" r:id="rId27"/>
    <p:sldId id="2147471702" r:id="rId28"/>
    <p:sldId id="311" r:id="rId29"/>
    <p:sldId id="410" r:id="rId30"/>
    <p:sldId id="411" r:id="rId31"/>
    <p:sldId id="2147471759" r:id="rId32"/>
    <p:sldId id="414" r:id="rId33"/>
    <p:sldId id="415" r:id="rId34"/>
    <p:sldId id="416" r:id="rId35"/>
    <p:sldId id="417" r:id="rId36"/>
    <p:sldId id="395" r:id="rId37"/>
    <p:sldId id="269" r:id="rId38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81" userDrawn="1">
          <p15:clr>
            <a:srgbClr val="A4A3A4"/>
          </p15:clr>
        </p15:guide>
        <p15:guide id="2" pos="5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474"/>
    <a:srgbClr val="5B9C86"/>
    <a:srgbClr val="06F6EF"/>
    <a:srgbClr val="FFFFFF"/>
    <a:srgbClr val="000000"/>
    <a:srgbClr val="056847"/>
    <a:srgbClr val="EB7A35"/>
    <a:srgbClr val="67887D"/>
    <a:srgbClr val="FFC000"/>
    <a:srgbClr val="DEFE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26899-06CB-46C2-B66E-74E97518B671}" v="2" dt="2024-06-14T11:03:05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Destaqu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912" y="78"/>
      </p:cViewPr>
      <p:guideLst>
        <p:guide orient="horz" pos="5681"/>
        <p:guide pos="55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egergov.sharepoint.com/sites/Global_MECI/Documentos%20Partilhados/#adjass/Plano Miss&#227;o Educa&#231;&#227;o/Gr&#225;ficos_Fina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'9.Horários solicitados '!$A$2:$O$2</c:f>
              <c:strCache>
                <c:ptCount val="15"/>
                <c:pt idx="0">
                  <c:v> 550 - Informática</c:v>
                </c:pt>
                <c:pt idx="1">
                  <c:v> 300 - Português</c:v>
                </c:pt>
                <c:pt idx="2">
                  <c:v> 420 - Geografia</c:v>
                </c:pt>
                <c:pt idx="3">
                  <c:v> 500 - Matemática</c:v>
                </c:pt>
                <c:pt idx="4">
                  <c:v> 100 - Educação Pré-Escolar</c:v>
                </c:pt>
                <c:pt idx="5">
                  <c:v> 510 - Física e Química</c:v>
                </c:pt>
                <c:pt idx="6">
                  <c:v> 330 - Inglês</c:v>
                </c:pt>
                <c:pt idx="7">
                  <c:v> 520 - Biologia e Geologia</c:v>
                </c:pt>
                <c:pt idx="8">
                  <c:v> 400 - História</c:v>
                </c:pt>
                <c:pt idx="9">
                  <c:v> 220 - Português e Inglês</c:v>
                </c:pt>
                <c:pt idx="10">
                  <c:v> 600 - Artes Visuais</c:v>
                </c:pt>
                <c:pt idx="11">
                  <c:v> 910 - Educação Especial 1</c:v>
                </c:pt>
                <c:pt idx="12">
                  <c:v> 120 - Inglês do 1.º Ciclo do Ensino Básico</c:v>
                </c:pt>
                <c:pt idx="13">
                  <c:v> 430 - Economia e Contabilidade</c:v>
                </c:pt>
                <c:pt idx="14">
                  <c:v> 350 - Espanhol</c:v>
                </c:pt>
              </c:strCache>
            </c:strRef>
          </c:cat>
          <c:val>
            <c:numRef>
              <c:f>'9.Horários solicitados '!$A$3:$O$3</c:f>
              <c:numCache>
                <c:formatCode>General</c:formatCode>
                <c:ptCount val="15"/>
                <c:pt idx="0">
                  <c:v>518</c:v>
                </c:pt>
                <c:pt idx="1">
                  <c:v>310</c:v>
                </c:pt>
                <c:pt idx="2">
                  <c:v>290</c:v>
                </c:pt>
                <c:pt idx="3">
                  <c:v>262</c:v>
                </c:pt>
                <c:pt idx="4">
                  <c:v>241</c:v>
                </c:pt>
                <c:pt idx="5">
                  <c:v>240</c:v>
                </c:pt>
                <c:pt idx="6">
                  <c:v>225</c:v>
                </c:pt>
                <c:pt idx="7">
                  <c:v>214</c:v>
                </c:pt>
                <c:pt idx="8">
                  <c:v>176</c:v>
                </c:pt>
                <c:pt idx="9">
                  <c:v>154</c:v>
                </c:pt>
                <c:pt idx="10">
                  <c:v>144</c:v>
                </c:pt>
                <c:pt idx="11">
                  <c:v>129</c:v>
                </c:pt>
                <c:pt idx="12">
                  <c:v>116</c:v>
                </c:pt>
                <c:pt idx="13">
                  <c:v>114</c:v>
                </c:pt>
                <c:pt idx="14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4F-4EE3-82D8-F12BE6C042F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0"/>
        <c:axId val="735993456"/>
        <c:axId val="735995256"/>
      </c:barChart>
      <c:catAx>
        <c:axId val="73599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just"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735995256"/>
        <c:crosses val="autoZero"/>
        <c:auto val="1"/>
        <c:lblAlgn val="ctr"/>
        <c:lblOffset val="100"/>
        <c:noMultiLvlLbl val="0"/>
      </c:catAx>
      <c:valAx>
        <c:axId val="7359952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3599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A50DCD-FB6E-44BD-B8E1-564D474D56C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DC33E2B2-FFC0-422F-A400-29AE12EA9D34}">
      <dgm:prSet phldrT="[Texto]" custT="1"/>
      <dgm:spPr/>
      <dgm:t>
        <a:bodyPr/>
        <a:lstStyle/>
        <a:p>
          <a:r>
            <a:rPr lang="pt-PT" sz="3600">
              <a:solidFill>
                <a:srgbClr val="FFFFFF"/>
              </a:solidFill>
              <a:latin typeface="Portuguesa Sans" pitchFamily="2" charset="0"/>
              <a:ea typeface="+mn-ea"/>
              <a:cs typeface="Portuguesa Sans" pitchFamily="2" charset="0"/>
            </a:rPr>
            <a:t>I Apoiar Mais</a:t>
          </a:r>
          <a:endParaRPr lang="pt-PT" sz="3600">
            <a:latin typeface="Portuguesa Sans" pitchFamily="2" charset="0"/>
            <a:cs typeface="Portuguesa Sans" pitchFamily="2" charset="0"/>
          </a:endParaRPr>
        </a:p>
      </dgm:t>
    </dgm:pt>
    <dgm:pt modelId="{7D178669-C6AC-4397-8846-FDFC404E35F2}" type="parTrans" cxnId="{DA1D8493-8FD4-42EF-A0C6-3988B5A5269D}">
      <dgm:prSet/>
      <dgm:spPr/>
      <dgm:t>
        <a:bodyPr/>
        <a:lstStyle/>
        <a:p>
          <a:endParaRPr lang="pt-PT"/>
        </a:p>
      </dgm:t>
    </dgm:pt>
    <dgm:pt modelId="{DE55DAA1-6379-484A-9B36-70DD7FAFF64F}" type="sibTrans" cxnId="{DA1D8493-8FD4-42EF-A0C6-3988B5A5269D}">
      <dgm:prSet/>
      <dgm:spPr/>
      <dgm:t>
        <a:bodyPr/>
        <a:lstStyle/>
        <a:p>
          <a:endParaRPr lang="pt-PT"/>
        </a:p>
      </dgm:t>
    </dgm:pt>
    <dgm:pt modelId="{5891346F-C30B-40BF-96AA-3BD66ADCB402}">
      <dgm:prSet phldrT="[Texto]" custT="1"/>
      <dgm:spPr/>
      <dgm:t>
        <a:bodyPr/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>
              <a:latin typeface="Portuguesa Sans" pitchFamily="2" charset="0"/>
              <a:cs typeface="Portuguesa Sans" pitchFamily="2" charset="0"/>
            </a:rPr>
            <a:t>II Gerir Melhor</a:t>
          </a:r>
          <a:endParaRPr lang="pt-PT" sz="3600" kern="1200">
            <a:solidFill>
              <a:srgbClr val="FFFFFF"/>
            </a:solidFill>
            <a:latin typeface="Portuguesa Sans" pitchFamily="2" charset="0"/>
            <a:ea typeface="+mn-ea"/>
            <a:cs typeface="Portuguesa Sans" pitchFamily="2" charset="0"/>
          </a:endParaRPr>
        </a:p>
      </dgm:t>
    </dgm:pt>
    <dgm:pt modelId="{53106192-36BD-4A91-AEB9-0AFC8ABD3355}" type="parTrans" cxnId="{E7615652-E1E4-4B2D-8999-CC06FD296342}">
      <dgm:prSet/>
      <dgm:spPr/>
      <dgm:t>
        <a:bodyPr/>
        <a:lstStyle/>
        <a:p>
          <a:endParaRPr lang="pt-PT"/>
        </a:p>
      </dgm:t>
    </dgm:pt>
    <dgm:pt modelId="{F2EE3CC1-9C07-4E15-B846-A27A882C5C89}" type="sibTrans" cxnId="{E7615652-E1E4-4B2D-8999-CC06FD296342}">
      <dgm:prSet/>
      <dgm:spPr/>
      <dgm:t>
        <a:bodyPr/>
        <a:lstStyle/>
        <a:p>
          <a:endParaRPr lang="pt-PT"/>
        </a:p>
      </dgm:t>
    </dgm:pt>
    <dgm:pt modelId="{D754B83B-74C7-4340-A41F-48950BD68134}">
      <dgm:prSet phldrT="[Texto]" custT="1"/>
      <dgm:spPr/>
      <dgm:t>
        <a:bodyPr/>
        <a:lstStyle/>
        <a:p>
          <a:r>
            <a:rPr lang="pt-PT" sz="3800" b="0" kern="1200" dirty="0">
              <a:latin typeface="Portuguesa Sans" pitchFamily="2" charset="0"/>
              <a:cs typeface="Portuguesa Sans" pitchFamily="2" charset="0"/>
            </a:rPr>
            <a:t>Melhorar as condições de trabalho dos docentes através de medidas de simplificação do trabalho administrativo, da remuneração do trabalho extraordinário.</a:t>
          </a:r>
          <a:endParaRPr lang="pt-PT" sz="3800" b="0" kern="1200" dirty="0">
            <a:solidFill>
              <a:srgbClr val="3A3A3A">
                <a:hueOff val="0"/>
                <a:satOff val="0"/>
                <a:lumOff val="0"/>
                <a:alphaOff val="0"/>
              </a:srgbClr>
            </a:solidFill>
            <a:latin typeface="Portuguesa Sans" pitchFamily="2" charset="0"/>
            <a:ea typeface="+mn-ea"/>
            <a:cs typeface="Portuguesa Sans" pitchFamily="2" charset="0"/>
          </a:endParaRPr>
        </a:p>
      </dgm:t>
    </dgm:pt>
    <dgm:pt modelId="{2D6597C2-2071-4083-A4B1-D952F50BFAEF}" type="parTrans" cxnId="{4A1AC6CD-4273-41F2-866A-43ABE45F29F0}">
      <dgm:prSet/>
      <dgm:spPr/>
      <dgm:t>
        <a:bodyPr/>
        <a:lstStyle/>
        <a:p>
          <a:endParaRPr lang="pt-PT"/>
        </a:p>
      </dgm:t>
    </dgm:pt>
    <dgm:pt modelId="{CB0947BD-E563-43C3-AC16-1D60A33C9665}" type="sibTrans" cxnId="{4A1AC6CD-4273-41F2-866A-43ABE45F29F0}">
      <dgm:prSet/>
      <dgm:spPr/>
      <dgm:t>
        <a:bodyPr/>
        <a:lstStyle/>
        <a:p>
          <a:endParaRPr lang="pt-PT"/>
        </a:p>
      </dgm:t>
    </dgm:pt>
    <dgm:pt modelId="{58A39D86-E07B-4692-81DB-C4CE59297E17}">
      <dgm:prSet phldrT="[Texto]" custT="1"/>
      <dgm:spPr/>
      <dgm:t>
        <a:bodyPr/>
        <a:lstStyle/>
        <a:p>
          <a:r>
            <a:rPr lang="pt-PT" sz="3800" b="0" kern="1200" dirty="0">
              <a:solidFill>
                <a:srgbClr val="3A3A3A">
                  <a:hueOff val="0"/>
                  <a:satOff val="0"/>
                  <a:lumOff val="0"/>
                  <a:alphaOff val="0"/>
                </a:srgbClr>
              </a:solidFill>
              <a:latin typeface="Portuguesa Sans" pitchFamily="2" charset="0"/>
              <a:ea typeface="+mn-ea"/>
              <a:cs typeface="Portuguesa Sans" pitchFamily="2" charset="0"/>
            </a:rPr>
            <a:t>Dar às Escolas instrumentos que permitam aos diretores uma gestão de professores mais eficaz para reduzir o número de alunos sem aulas.</a:t>
          </a:r>
          <a:endParaRPr lang="pt-PT" sz="3800" b="0" kern="1200" dirty="0"/>
        </a:p>
      </dgm:t>
    </dgm:pt>
    <dgm:pt modelId="{5E8C6303-8DE7-40FB-98DE-6048AE7119A0}" type="parTrans" cxnId="{6131A970-3499-47B6-9220-5040C20FAE02}">
      <dgm:prSet/>
      <dgm:spPr/>
      <dgm:t>
        <a:bodyPr/>
        <a:lstStyle/>
        <a:p>
          <a:endParaRPr lang="pt-PT"/>
        </a:p>
      </dgm:t>
    </dgm:pt>
    <dgm:pt modelId="{E69F37D7-56A7-4964-B193-B2D92BBB58B6}" type="sibTrans" cxnId="{6131A970-3499-47B6-9220-5040C20FAE02}">
      <dgm:prSet/>
      <dgm:spPr/>
      <dgm:t>
        <a:bodyPr/>
        <a:lstStyle/>
        <a:p>
          <a:endParaRPr lang="pt-PT"/>
        </a:p>
      </dgm:t>
    </dgm:pt>
    <dgm:pt modelId="{D0283FBB-A0FE-4718-8851-351EA1980803}">
      <dgm:prSet phldrT="[Texto]" custT="1"/>
      <dgm:spPr/>
      <dgm:t>
        <a:bodyPr/>
        <a:lstStyle/>
        <a:p>
          <a:pPr>
            <a:buNone/>
          </a:pPr>
          <a:r>
            <a:rPr lang="pt-PT" sz="3800" kern="1200">
              <a:solidFill>
                <a:srgbClr val="FFFFFF"/>
              </a:solidFill>
              <a:latin typeface="Portuguesa Sans" pitchFamily="2" charset="0"/>
              <a:ea typeface="+mn-ea"/>
              <a:cs typeface="Portuguesa Sans" pitchFamily="2" charset="0"/>
            </a:rPr>
            <a:t>III </a:t>
          </a:r>
          <a:r>
            <a:rPr lang="pt-PT" sz="3800" kern="1200"/>
            <a:t>Reter e Atrair Docentes</a:t>
          </a:r>
          <a:endParaRPr lang="pt-PT" sz="3800" b="0" kern="1200"/>
        </a:p>
      </dgm:t>
    </dgm:pt>
    <dgm:pt modelId="{DF90800B-AAB0-4397-B1D0-50D2CEBD97F5}" type="parTrans" cxnId="{70A8CF20-F436-435F-8A7D-6E970A6F2314}">
      <dgm:prSet/>
      <dgm:spPr/>
      <dgm:t>
        <a:bodyPr/>
        <a:lstStyle/>
        <a:p>
          <a:endParaRPr lang="pt-PT"/>
        </a:p>
      </dgm:t>
    </dgm:pt>
    <dgm:pt modelId="{6CCC985B-160E-4C5C-9909-2436727EFD9A}" type="sibTrans" cxnId="{70A8CF20-F436-435F-8A7D-6E970A6F2314}">
      <dgm:prSet/>
      <dgm:spPr/>
      <dgm:t>
        <a:bodyPr/>
        <a:lstStyle/>
        <a:p>
          <a:endParaRPr lang="pt-PT"/>
        </a:p>
      </dgm:t>
    </dgm:pt>
    <dgm:pt modelId="{915C37C2-E327-470F-BE54-4A5BC1629433}">
      <dgm:prSet phldrT="[Texto]" custT="1"/>
      <dgm:spPr/>
      <dgm:t>
        <a:bodyPr/>
        <a:lstStyle/>
        <a:p>
          <a:r>
            <a:rPr lang="pt-PT" sz="3800" b="0" kern="1200" dirty="0">
              <a:solidFill>
                <a:srgbClr val="3A3A3A">
                  <a:hueOff val="0"/>
                  <a:satOff val="0"/>
                  <a:lumOff val="0"/>
                  <a:alphaOff val="0"/>
                </a:srgbClr>
              </a:solidFill>
              <a:latin typeface="Portuguesa Sans" pitchFamily="2" charset="0"/>
              <a:ea typeface="+mn-ea"/>
              <a:cs typeface="Portuguesa Sans" pitchFamily="2" charset="0"/>
            </a:rPr>
            <a:t>Criar incentivos para reter e atrair docentes para Escolas com alunos sem aulas.</a:t>
          </a:r>
          <a:endParaRPr lang="pt-PT" sz="3800" b="0" kern="1200" dirty="0"/>
        </a:p>
      </dgm:t>
    </dgm:pt>
    <dgm:pt modelId="{D962F860-2468-4748-AD43-AFF252C716B4}" type="parTrans" cxnId="{B953B0EF-79A4-4085-A2B7-EB38D7056081}">
      <dgm:prSet/>
      <dgm:spPr/>
      <dgm:t>
        <a:bodyPr/>
        <a:lstStyle/>
        <a:p>
          <a:endParaRPr lang="pt-PT"/>
        </a:p>
      </dgm:t>
    </dgm:pt>
    <dgm:pt modelId="{5E9614CC-9B0D-49E2-BA8F-BAAA8C27BAAF}" type="sibTrans" cxnId="{B953B0EF-79A4-4085-A2B7-EB38D7056081}">
      <dgm:prSet/>
      <dgm:spPr/>
      <dgm:t>
        <a:bodyPr/>
        <a:lstStyle/>
        <a:p>
          <a:endParaRPr lang="pt-PT"/>
        </a:p>
      </dgm:t>
    </dgm:pt>
    <dgm:pt modelId="{B72C977A-224C-4F3D-985C-C5DEF780B483}" type="pres">
      <dgm:prSet presAssocID="{A8A50DCD-FB6E-44BD-B8E1-564D474D56CD}" presName="linear" presStyleCnt="0">
        <dgm:presLayoutVars>
          <dgm:dir/>
          <dgm:animLvl val="lvl"/>
          <dgm:resizeHandles val="exact"/>
        </dgm:presLayoutVars>
      </dgm:prSet>
      <dgm:spPr/>
    </dgm:pt>
    <dgm:pt modelId="{9E32C3EA-8E51-4356-B81E-49FE76008979}" type="pres">
      <dgm:prSet presAssocID="{DC33E2B2-FFC0-422F-A400-29AE12EA9D34}" presName="parentLin" presStyleCnt="0"/>
      <dgm:spPr/>
    </dgm:pt>
    <dgm:pt modelId="{C3B04504-BB25-43F4-B6CC-9288DCA418B0}" type="pres">
      <dgm:prSet presAssocID="{DC33E2B2-FFC0-422F-A400-29AE12EA9D34}" presName="parentLeftMargin" presStyleLbl="node1" presStyleIdx="0" presStyleCnt="3"/>
      <dgm:spPr/>
    </dgm:pt>
    <dgm:pt modelId="{27351115-C0E2-4E12-A3F3-7683BC670B6C}" type="pres">
      <dgm:prSet presAssocID="{DC33E2B2-FFC0-422F-A400-29AE12EA9D34}" presName="parentText" presStyleLbl="node1" presStyleIdx="0" presStyleCnt="3" custScaleY="55347">
        <dgm:presLayoutVars>
          <dgm:chMax val="0"/>
          <dgm:bulletEnabled val="1"/>
        </dgm:presLayoutVars>
      </dgm:prSet>
      <dgm:spPr/>
    </dgm:pt>
    <dgm:pt modelId="{E9610653-265D-4EFB-965E-E1EDF9687600}" type="pres">
      <dgm:prSet presAssocID="{DC33E2B2-FFC0-422F-A400-29AE12EA9D34}" presName="negativeSpace" presStyleCnt="0"/>
      <dgm:spPr/>
    </dgm:pt>
    <dgm:pt modelId="{E17D7B7B-B0D0-45A8-B72C-5F97153A5EFC}" type="pres">
      <dgm:prSet presAssocID="{DC33E2B2-FFC0-422F-A400-29AE12EA9D34}" presName="childText" presStyleLbl="conFgAcc1" presStyleIdx="0" presStyleCnt="3">
        <dgm:presLayoutVars>
          <dgm:bulletEnabled val="1"/>
        </dgm:presLayoutVars>
      </dgm:prSet>
      <dgm:spPr/>
    </dgm:pt>
    <dgm:pt modelId="{DDD1A530-ECC2-4588-BE24-C00DA528AA5F}" type="pres">
      <dgm:prSet presAssocID="{DE55DAA1-6379-484A-9B36-70DD7FAFF64F}" presName="spaceBetweenRectangles" presStyleCnt="0"/>
      <dgm:spPr/>
    </dgm:pt>
    <dgm:pt modelId="{FC1C7386-753D-41C5-824B-895ACD52BDA5}" type="pres">
      <dgm:prSet presAssocID="{5891346F-C30B-40BF-96AA-3BD66ADCB402}" presName="parentLin" presStyleCnt="0"/>
      <dgm:spPr/>
    </dgm:pt>
    <dgm:pt modelId="{FFE1A0F0-488F-4D41-9487-7476D32C98E8}" type="pres">
      <dgm:prSet presAssocID="{5891346F-C30B-40BF-96AA-3BD66ADCB402}" presName="parentLeftMargin" presStyleLbl="node1" presStyleIdx="0" presStyleCnt="3"/>
      <dgm:spPr/>
    </dgm:pt>
    <dgm:pt modelId="{91D3BCE8-5553-400F-A01D-6443030AC420}" type="pres">
      <dgm:prSet presAssocID="{5891346F-C30B-40BF-96AA-3BD66ADCB402}" presName="parentText" presStyleLbl="node1" presStyleIdx="1" presStyleCnt="3" custScaleY="55347">
        <dgm:presLayoutVars>
          <dgm:chMax val="0"/>
          <dgm:bulletEnabled val="1"/>
        </dgm:presLayoutVars>
      </dgm:prSet>
      <dgm:spPr/>
    </dgm:pt>
    <dgm:pt modelId="{9C352D2F-5347-4CA7-A876-0B7A2D3AE3C6}" type="pres">
      <dgm:prSet presAssocID="{5891346F-C30B-40BF-96AA-3BD66ADCB402}" presName="negativeSpace" presStyleCnt="0"/>
      <dgm:spPr/>
    </dgm:pt>
    <dgm:pt modelId="{6C72A651-C8F2-443D-A38B-E7D42BC17285}" type="pres">
      <dgm:prSet presAssocID="{5891346F-C30B-40BF-96AA-3BD66ADCB402}" presName="childText" presStyleLbl="conFgAcc1" presStyleIdx="1" presStyleCnt="3" custLinFactNeighborX="-141" custLinFactNeighborY="4409">
        <dgm:presLayoutVars>
          <dgm:bulletEnabled val="1"/>
        </dgm:presLayoutVars>
      </dgm:prSet>
      <dgm:spPr/>
    </dgm:pt>
    <dgm:pt modelId="{1232F3BA-F149-4125-8069-A45B7611CC7B}" type="pres">
      <dgm:prSet presAssocID="{F2EE3CC1-9C07-4E15-B846-A27A882C5C89}" presName="spaceBetweenRectangles" presStyleCnt="0"/>
      <dgm:spPr/>
    </dgm:pt>
    <dgm:pt modelId="{3D78E59E-DCF7-4666-BB17-ACF04F08AADA}" type="pres">
      <dgm:prSet presAssocID="{D0283FBB-A0FE-4718-8851-351EA1980803}" presName="parentLin" presStyleCnt="0"/>
      <dgm:spPr/>
    </dgm:pt>
    <dgm:pt modelId="{6ECB7870-8C60-40C9-9667-6588D9FD1EF5}" type="pres">
      <dgm:prSet presAssocID="{D0283FBB-A0FE-4718-8851-351EA1980803}" presName="parentLeftMargin" presStyleLbl="node1" presStyleIdx="1" presStyleCnt="3"/>
      <dgm:spPr/>
    </dgm:pt>
    <dgm:pt modelId="{3213085F-9F83-4139-A947-8B12D2BD0049}" type="pres">
      <dgm:prSet presAssocID="{D0283FBB-A0FE-4718-8851-351EA1980803}" presName="parentText" presStyleLbl="node1" presStyleIdx="2" presStyleCnt="3" custScaleY="61376">
        <dgm:presLayoutVars>
          <dgm:chMax val="0"/>
          <dgm:bulletEnabled val="1"/>
        </dgm:presLayoutVars>
      </dgm:prSet>
      <dgm:spPr/>
    </dgm:pt>
    <dgm:pt modelId="{C2737958-6B0B-4B73-976E-5E8A3E355BF0}" type="pres">
      <dgm:prSet presAssocID="{D0283FBB-A0FE-4718-8851-351EA1980803}" presName="negativeSpace" presStyleCnt="0"/>
      <dgm:spPr/>
    </dgm:pt>
    <dgm:pt modelId="{0CAAF9C3-02B5-47AA-8D1A-02E207A35E0B}" type="pres">
      <dgm:prSet presAssocID="{D0283FBB-A0FE-4718-8851-351EA1980803}" presName="childText" presStyleLbl="conFgAcc1" presStyleIdx="2" presStyleCnt="3" custLinFactNeighborX="-141" custLinFactNeighborY="14080">
        <dgm:presLayoutVars>
          <dgm:bulletEnabled val="1"/>
        </dgm:presLayoutVars>
      </dgm:prSet>
      <dgm:spPr/>
    </dgm:pt>
  </dgm:ptLst>
  <dgm:cxnLst>
    <dgm:cxn modelId="{70A8CF20-F436-435F-8A7D-6E970A6F2314}" srcId="{A8A50DCD-FB6E-44BD-B8E1-564D474D56CD}" destId="{D0283FBB-A0FE-4718-8851-351EA1980803}" srcOrd="2" destOrd="0" parTransId="{DF90800B-AAB0-4397-B1D0-50D2CEBD97F5}" sibTransId="{6CCC985B-160E-4C5C-9909-2436727EFD9A}"/>
    <dgm:cxn modelId="{64BA813C-73C7-46CE-81AC-A0261EEF327F}" type="presOf" srcId="{D0283FBB-A0FE-4718-8851-351EA1980803}" destId="{3213085F-9F83-4139-A947-8B12D2BD0049}" srcOrd="1" destOrd="0" presId="urn:microsoft.com/office/officeart/2005/8/layout/list1"/>
    <dgm:cxn modelId="{144B1D4B-46D7-4C3A-9356-C8EC7086F098}" type="presOf" srcId="{58A39D86-E07B-4692-81DB-C4CE59297E17}" destId="{6C72A651-C8F2-443D-A38B-E7D42BC17285}" srcOrd="0" destOrd="0" presId="urn:microsoft.com/office/officeart/2005/8/layout/list1"/>
    <dgm:cxn modelId="{55F4576C-24C0-46F2-83CE-9A17E811E9F8}" type="presOf" srcId="{5891346F-C30B-40BF-96AA-3BD66ADCB402}" destId="{FFE1A0F0-488F-4D41-9487-7476D32C98E8}" srcOrd="0" destOrd="0" presId="urn:microsoft.com/office/officeart/2005/8/layout/list1"/>
    <dgm:cxn modelId="{6131A970-3499-47B6-9220-5040C20FAE02}" srcId="{5891346F-C30B-40BF-96AA-3BD66ADCB402}" destId="{58A39D86-E07B-4692-81DB-C4CE59297E17}" srcOrd="0" destOrd="0" parTransId="{5E8C6303-8DE7-40FB-98DE-6048AE7119A0}" sibTransId="{E69F37D7-56A7-4964-B193-B2D92BBB58B6}"/>
    <dgm:cxn modelId="{E7615652-E1E4-4B2D-8999-CC06FD296342}" srcId="{A8A50DCD-FB6E-44BD-B8E1-564D474D56CD}" destId="{5891346F-C30B-40BF-96AA-3BD66ADCB402}" srcOrd="1" destOrd="0" parTransId="{53106192-36BD-4A91-AEB9-0AFC8ABD3355}" sibTransId="{F2EE3CC1-9C07-4E15-B846-A27A882C5C89}"/>
    <dgm:cxn modelId="{FAB1727B-7977-4863-B4D8-5EC9F350B94A}" type="presOf" srcId="{D0283FBB-A0FE-4718-8851-351EA1980803}" destId="{6ECB7870-8C60-40C9-9667-6588D9FD1EF5}" srcOrd="0" destOrd="0" presId="urn:microsoft.com/office/officeart/2005/8/layout/list1"/>
    <dgm:cxn modelId="{498AE37C-0D94-456B-AA0D-EB5C97D4D378}" type="presOf" srcId="{A8A50DCD-FB6E-44BD-B8E1-564D474D56CD}" destId="{B72C977A-224C-4F3D-985C-C5DEF780B483}" srcOrd="0" destOrd="0" presId="urn:microsoft.com/office/officeart/2005/8/layout/list1"/>
    <dgm:cxn modelId="{0E380C88-4330-4F27-B674-FD2AC09D1599}" type="presOf" srcId="{DC33E2B2-FFC0-422F-A400-29AE12EA9D34}" destId="{C3B04504-BB25-43F4-B6CC-9288DCA418B0}" srcOrd="0" destOrd="0" presId="urn:microsoft.com/office/officeart/2005/8/layout/list1"/>
    <dgm:cxn modelId="{DA1D8493-8FD4-42EF-A0C6-3988B5A5269D}" srcId="{A8A50DCD-FB6E-44BD-B8E1-564D474D56CD}" destId="{DC33E2B2-FFC0-422F-A400-29AE12EA9D34}" srcOrd="0" destOrd="0" parTransId="{7D178669-C6AC-4397-8846-FDFC404E35F2}" sibTransId="{DE55DAA1-6379-484A-9B36-70DD7FAFF64F}"/>
    <dgm:cxn modelId="{3EBD319B-9662-4DDD-AD4B-AEACB12AB20A}" type="presOf" srcId="{5891346F-C30B-40BF-96AA-3BD66ADCB402}" destId="{91D3BCE8-5553-400F-A01D-6443030AC420}" srcOrd="1" destOrd="0" presId="urn:microsoft.com/office/officeart/2005/8/layout/list1"/>
    <dgm:cxn modelId="{D174E89D-A17F-4A8B-8C6E-3C3F790C7D8F}" type="presOf" srcId="{D754B83B-74C7-4340-A41F-48950BD68134}" destId="{E17D7B7B-B0D0-45A8-B72C-5F97153A5EFC}" srcOrd="0" destOrd="0" presId="urn:microsoft.com/office/officeart/2005/8/layout/list1"/>
    <dgm:cxn modelId="{CACC9CBB-9336-4EE2-8022-5E8725F48F9C}" type="presOf" srcId="{915C37C2-E327-470F-BE54-4A5BC1629433}" destId="{0CAAF9C3-02B5-47AA-8D1A-02E207A35E0B}" srcOrd="0" destOrd="0" presId="urn:microsoft.com/office/officeart/2005/8/layout/list1"/>
    <dgm:cxn modelId="{4A1AC6CD-4273-41F2-866A-43ABE45F29F0}" srcId="{DC33E2B2-FFC0-422F-A400-29AE12EA9D34}" destId="{D754B83B-74C7-4340-A41F-48950BD68134}" srcOrd="0" destOrd="0" parTransId="{2D6597C2-2071-4083-A4B1-D952F50BFAEF}" sibTransId="{CB0947BD-E563-43C3-AC16-1D60A33C9665}"/>
    <dgm:cxn modelId="{7DEAE9D6-D212-4CF4-855E-1018F91C1BC1}" type="presOf" srcId="{DC33E2B2-FFC0-422F-A400-29AE12EA9D34}" destId="{27351115-C0E2-4E12-A3F3-7683BC670B6C}" srcOrd="1" destOrd="0" presId="urn:microsoft.com/office/officeart/2005/8/layout/list1"/>
    <dgm:cxn modelId="{B953B0EF-79A4-4085-A2B7-EB38D7056081}" srcId="{D0283FBB-A0FE-4718-8851-351EA1980803}" destId="{915C37C2-E327-470F-BE54-4A5BC1629433}" srcOrd="0" destOrd="0" parTransId="{D962F860-2468-4748-AD43-AFF252C716B4}" sibTransId="{5E9614CC-9B0D-49E2-BA8F-BAAA8C27BAAF}"/>
    <dgm:cxn modelId="{F615C65C-ACFD-4704-BFD5-13283878136F}" type="presParOf" srcId="{B72C977A-224C-4F3D-985C-C5DEF780B483}" destId="{9E32C3EA-8E51-4356-B81E-49FE76008979}" srcOrd="0" destOrd="0" presId="urn:microsoft.com/office/officeart/2005/8/layout/list1"/>
    <dgm:cxn modelId="{DE7DDBDD-F016-4ED3-9AE6-3567B6D18552}" type="presParOf" srcId="{9E32C3EA-8E51-4356-B81E-49FE76008979}" destId="{C3B04504-BB25-43F4-B6CC-9288DCA418B0}" srcOrd="0" destOrd="0" presId="urn:microsoft.com/office/officeart/2005/8/layout/list1"/>
    <dgm:cxn modelId="{2D5DF160-D488-41AA-9AF5-FCF4CCF680AC}" type="presParOf" srcId="{9E32C3EA-8E51-4356-B81E-49FE76008979}" destId="{27351115-C0E2-4E12-A3F3-7683BC670B6C}" srcOrd="1" destOrd="0" presId="urn:microsoft.com/office/officeart/2005/8/layout/list1"/>
    <dgm:cxn modelId="{D8A4F982-6BC7-47C4-836A-FD8599049786}" type="presParOf" srcId="{B72C977A-224C-4F3D-985C-C5DEF780B483}" destId="{E9610653-265D-4EFB-965E-E1EDF9687600}" srcOrd="1" destOrd="0" presId="urn:microsoft.com/office/officeart/2005/8/layout/list1"/>
    <dgm:cxn modelId="{BB3EA9F1-C6C3-4AA7-A80C-62526189F2CA}" type="presParOf" srcId="{B72C977A-224C-4F3D-985C-C5DEF780B483}" destId="{E17D7B7B-B0D0-45A8-B72C-5F97153A5EFC}" srcOrd="2" destOrd="0" presId="urn:microsoft.com/office/officeart/2005/8/layout/list1"/>
    <dgm:cxn modelId="{0F8A4093-FB98-40D3-91EB-BE673C308648}" type="presParOf" srcId="{B72C977A-224C-4F3D-985C-C5DEF780B483}" destId="{DDD1A530-ECC2-4588-BE24-C00DA528AA5F}" srcOrd="3" destOrd="0" presId="urn:microsoft.com/office/officeart/2005/8/layout/list1"/>
    <dgm:cxn modelId="{C8D9D43E-F640-49A2-ABB3-6FFF79883AF0}" type="presParOf" srcId="{B72C977A-224C-4F3D-985C-C5DEF780B483}" destId="{FC1C7386-753D-41C5-824B-895ACD52BDA5}" srcOrd="4" destOrd="0" presId="urn:microsoft.com/office/officeart/2005/8/layout/list1"/>
    <dgm:cxn modelId="{150AF211-03F0-4BE8-8419-400DBE6AE3EF}" type="presParOf" srcId="{FC1C7386-753D-41C5-824B-895ACD52BDA5}" destId="{FFE1A0F0-488F-4D41-9487-7476D32C98E8}" srcOrd="0" destOrd="0" presId="urn:microsoft.com/office/officeart/2005/8/layout/list1"/>
    <dgm:cxn modelId="{A5F3823E-9293-4514-B68B-62B1E10485D4}" type="presParOf" srcId="{FC1C7386-753D-41C5-824B-895ACD52BDA5}" destId="{91D3BCE8-5553-400F-A01D-6443030AC420}" srcOrd="1" destOrd="0" presId="urn:microsoft.com/office/officeart/2005/8/layout/list1"/>
    <dgm:cxn modelId="{C3B8C83E-DEFC-4BBF-A43A-FA3319325E20}" type="presParOf" srcId="{B72C977A-224C-4F3D-985C-C5DEF780B483}" destId="{9C352D2F-5347-4CA7-A876-0B7A2D3AE3C6}" srcOrd="5" destOrd="0" presId="urn:microsoft.com/office/officeart/2005/8/layout/list1"/>
    <dgm:cxn modelId="{58C3FA00-B060-403E-9256-E338367CB79C}" type="presParOf" srcId="{B72C977A-224C-4F3D-985C-C5DEF780B483}" destId="{6C72A651-C8F2-443D-A38B-E7D42BC17285}" srcOrd="6" destOrd="0" presId="urn:microsoft.com/office/officeart/2005/8/layout/list1"/>
    <dgm:cxn modelId="{C79F94D5-AA78-43CA-91AF-9A847DA07EB8}" type="presParOf" srcId="{B72C977A-224C-4F3D-985C-C5DEF780B483}" destId="{1232F3BA-F149-4125-8069-A45B7611CC7B}" srcOrd="7" destOrd="0" presId="urn:microsoft.com/office/officeart/2005/8/layout/list1"/>
    <dgm:cxn modelId="{D57377B0-2013-4B7D-AF5D-13CE075E77FA}" type="presParOf" srcId="{B72C977A-224C-4F3D-985C-C5DEF780B483}" destId="{3D78E59E-DCF7-4666-BB17-ACF04F08AADA}" srcOrd="8" destOrd="0" presId="urn:microsoft.com/office/officeart/2005/8/layout/list1"/>
    <dgm:cxn modelId="{DC18F610-3205-4B44-99FB-C1A953243467}" type="presParOf" srcId="{3D78E59E-DCF7-4666-BB17-ACF04F08AADA}" destId="{6ECB7870-8C60-40C9-9667-6588D9FD1EF5}" srcOrd="0" destOrd="0" presId="urn:microsoft.com/office/officeart/2005/8/layout/list1"/>
    <dgm:cxn modelId="{8C641BD3-3CBF-43F2-836C-2D55A8A54E4E}" type="presParOf" srcId="{3D78E59E-DCF7-4666-BB17-ACF04F08AADA}" destId="{3213085F-9F83-4139-A947-8B12D2BD0049}" srcOrd="1" destOrd="0" presId="urn:microsoft.com/office/officeart/2005/8/layout/list1"/>
    <dgm:cxn modelId="{988CA8CC-1B41-486E-A20A-1F714D90CBEA}" type="presParOf" srcId="{B72C977A-224C-4F3D-985C-C5DEF780B483}" destId="{C2737958-6B0B-4B73-976E-5E8A3E355BF0}" srcOrd="9" destOrd="0" presId="urn:microsoft.com/office/officeart/2005/8/layout/list1"/>
    <dgm:cxn modelId="{6F7D4D8E-8497-45DE-8E7C-7C60D117DF65}" type="presParOf" srcId="{B72C977A-224C-4F3D-985C-C5DEF780B483}" destId="{0CAAF9C3-02B5-47AA-8D1A-02E207A35E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D7B7B-B0D0-45A8-B72C-5F97153A5EFC}">
      <dsp:nvSpPr>
        <dsp:cNvPr id="0" name=""/>
        <dsp:cNvSpPr/>
      </dsp:nvSpPr>
      <dsp:spPr>
        <a:xfrm>
          <a:off x="0" y="376891"/>
          <a:ext cx="16254942" cy="3224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564" tIns="1353820" rIns="1261564" bIns="270256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3800" b="0" kern="1200" dirty="0">
              <a:latin typeface="Portuguesa Sans" pitchFamily="2" charset="0"/>
              <a:cs typeface="Portuguesa Sans" pitchFamily="2" charset="0"/>
            </a:rPr>
            <a:t>Melhorar as condições de trabalho dos docentes através de medidas de simplificação do trabalho administrativo, da remuneração do trabalho extraordinário.</a:t>
          </a:r>
          <a:endParaRPr lang="pt-PT" sz="3800" b="0" kern="1200" dirty="0">
            <a:solidFill>
              <a:srgbClr val="3A3A3A">
                <a:hueOff val="0"/>
                <a:satOff val="0"/>
                <a:lumOff val="0"/>
                <a:alphaOff val="0"/>
              </a:srgbClr>
            </a:solidFill>
            <a:latin typeface="Portuguesa Sans" pitchFamily="2" charset="0"/>
            <a:ea typeface="+mn-ea"/>
            <a:cs typeface="Portuguesa Sans" pitchFamily="2" charset="0"/>
          </a:endParaRPr>
        </a:p>
      </dsp:txBody>
      <dsp:txXfrm>
        <a:off x="0" y="376891"/>
        <a:ext cx="16254942" cy="3224812"/>
      </dsp:txXfrm>
    </dsp:sp>
    <dsp:sp modelId="{27351115-C0E2-4E12-A3F3-7683BC670B6C}">
      <dsp:nvSpPr>
        <dsp:cNvPr id="0" name=""/>
        <dsp:cNvSpPr/>
      </dsp:nvSpPr>
      <dsp:spPr>
        <a:xfrm>
          <a:off x="812747" y="274293"/>
          <a:ext cx="11378459" cy="1061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>
              <a:solidFill>
                <a:srgbClr val="FFFFFF"/>
              </a:solidFill>
              <a:latin typeface="Portuguesa Sans" pitchFamily="2" charset="0"/>
              <a:ea typeface="+mn-ea"/>
              <a:cs typeface="Portuguesa Sans" pitchFamily="2" charset="0"/>
            </a:rPr>
            <a:t>I Apoiar Mais</a:t>
          </a:r>
          <a:endParaRPr lang="pt-PT" sz="3600" kern="1200">
            <a:latin typeface="Portuguesa Sans" pitchFamily="2" charset="0"/>
            <a:cs typeface="Portuguesa Sans" pitchFamily="2" charset="0"/>
          </a:endParaRPr>
        </a:p>
      </dsp:txBody>
      <dsp:txXfrm>
        <a:off x="864589" y="326135"/>
        <a:ext cx="11274775" cy="958314"/>
      </dsp:txXfrm>
    </dsp:sp>
    <dsp:sp modelId="{6C72A651-C8F2-443D-A38B-E7D42BC17285}">
      <dsp:nvSpPr>
        <dsp:cNvPr id="0" name=""/>
        <dsp:cNvSpPr/>
      </dsp:nvSpPr>
      <dsp:spPr>
        <a:xfrm>
          <a:off x="0" y="4070777"/>
          <a:ext cx="16254942" cy="32248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564" tIns="1353820" rIns="1261564" bIns="270256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3800" b="0" kern="1200" dirty="0">
              <a:solidFill>
                <a:srgbClr val="3A3A3A">
                  <a:hueOff val="0"/>
                  <a:satOff val="0"/>
                  <a:lumOff val="0"/>
                  <a:alphaOff val="0"/>
                </a:srgbClr>
              </a:solidFill>
              <a:latin typeface="Portuguesa Sans" pitchFamily="2" charset="0"/>
              <a:ea typeface="+mn-ea"/>
              <a:cs typeface="Portuguesa Sans" pitchFamily="2" charset="0"/>
            </a:rPr>
            <a:t>Dar às Escolas instrumentos que permitam aos diretores uma gestão de professores mais eficaz para reduzir o número de alunos sem aulas.</a:t>
          </a:r>
          <a:endParaRPr lang="pt-PT" sz="3800" b="0" kern="1200" dirty="0"/>
        </a:p>
      </dsp:txBody>
      <dsp:txXfrm>
        <a:off x="0" y="4070777"/>
        <a:ext cx="16254942" cy="3224812"/>
      </dsp:txXfrm>
    </dsp:sp>
    <dsp:sp modelId="{91D3BCE8-5553-400F-A01D-6443030AC420}">
      <dsp:nvSpPr>
        <dsp:cNvPr id="0" name=""/>
        <dsp:cNvSpPr/>
      </dsp:nvSpPr>
      <dsp:spPr>
        <a:xfrm>
          <a:off x="812747" y="3952703"/>
          <a:ext cx="11378459" cy="10619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600" kern="1200">
              <a:latin typeface="Portuguesa Sans" pitchFamily="2" charset="0"/>
              <a:cs typeface="Portuguesa Sans" pitchFamily="2" charset="0"/>
            </a:rPr>
            <a:t>II Gerir Melhor</a:t>
          </a:r>
          <a:endParaRPr lang="pt-PT" sz="3600" kern="1200">
            <a:solidFill>
              <a:srgbClr val="FFFFFF"/>
            </a:solidFill>
            <a:latin typeface="Portuguesa Sans" pitchFamily="2" charset="0"/>
            <a:ea typeface="+mn-ea"/>
            <a:cs typeface="Portuguesa Sans" pitchFamily="2" charset="0"/>
          </a:endParaRPr>
        </a:p>
      </dsp:txBody>
      <dsp:txXfrm>
        <a:off x="864589" y="4004545"/>
        <a:ext cx="11274775" cy="958314"/>
      </dsp:txXfrm>
    </dsp:sp>
    <dsp:sp modelId="{0CAAF9C3-02B5-47AA-8D1A-02E207A35E0B}">
      <dsp:nvSpPr>
        <dsp:cNvPr id="0" name=""/>
        <dsp:cNvSpPr/>
      </dsp:nvSpPr>
      <dsp:spPr>
        <a:xfrm>
          <a:off x="0" y="7984480"/>
          <a:ext cx="16254942" cy="27129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564" tIns="1353820" rIns="1261564" bIns="270256" numCol="1" spcCol="1270" anchor="t" anchorCtr="0">
          <a:noAutofit/>
        </a:bodyPr>
        <a:lstStyle/>
        <a:p>
          <a:pPr marL="285750" lvl="1" indent="-28575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PT" sz="3800" b="0" kern="1200" dirty="0">
              <a:solidFill>
                <a:srgbClr val="3A3A3A">
                  <a:hueOff val="0"/>
                  <a:satOff val="0"/>
                  <a:lumOff val="0"/>
                  <a:alphaOff val="0"/>
                </a:srgbClr>
              </a:solidFill>
              <a:latin typeface="Portuguesa Sans" pitchFamily="2" charset="0"/>
              <a:ea typeface="+mn-ea"/>
              <a:cs typeface="Portuguesa Sans" pitchFamily="2" charset="0"/>
            </a:rPr>
            <a:t>Criar incentivos para reter e atrair docentes para Escolas com alunos sem aulas.</a:t>
          </a:r>
          <a:endParaRPr lang="pt-PT" sz="3800" b="0" kern="1200" dirty="0"/>
        </a:p>
      </dsp:txBody>
      <dsp:txXfrm>
        <a:off x="0" y="7984480"/>
        <a:ext cx="16254942" cy="2712937"/>
      </dsp:txXfrm>
    </dsp:sp>
    <dsp:sp modelId="{3213085F-9F83-4139-A947-8B12D2BD0049}">
      <dsp:nvSpPr>
        <dsp:cNvPr id="0" name=""/>
        <dsp:cNvSpPr/>
      </dsp:nvSpPr>
      <dsp:spPr>
        <a:xfrm>
          <a:off x="812747" y="7631114"/>
          <a:ext cx="11378459" cy="11776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0079" tIns="0" rIns="430079" bIns="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800" kern="1200">
              <a:solidFill>
                <a:srgbClr val="FFFFFF"/>
              </a:solidFill>
              <a:latin typeface="Portuguesa Sans" pitchFamily="2" charset="0"/>
              <a:ea typeface="+mn-ea"/>
              <a:cs typeface="Portuguesa Sans" pitchFamily="2" charset="0"/>
            </a:rPr>
            <a:t>III </a:t>
          </a:r>
          <a:r>
            <a:rPr lang="pt-PT" sz="3800" kern="1200"/>
            <a:t>Reter e Atrair Docentes</a:t>
          </a:r>
          <a:endParaRPr lang="pt-PT" sz="3800" b="0" kern="1200"/>
        </a:p>
      </dsp:txBody>
      <dsp:txXfrm>
        <a:off x="870237" y="7688604"/>
        <a:ext cx="11263479" cy="106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2F432B72-D09A-57F4-FFF1-9DE59FDE1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8438E29-6983-F557-7DF8-EA930D68D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6FFAD8-CE6F-8748-8E77-0E9149AC9B1E}" type="datetimeFigureOut">
              <a:rPr lang="pt-PT" smtClean="0"/>
              <a:t>14/06/2024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CDB048FF-8F60-626B-2A4B-EBD3F413B25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5B0A81B-EA13-8F82-1ED1-61B5EC4EF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CC415-FA32-9E49-A179-E03638877A4C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5690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2E2F3-3AB4-414E-A5BC-9530AEEBDEF1}" type="datetimeFigureOut">
              <a:rPr lang="pt-PT" smtClean="0"/>
              <a:t>14/06/2024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C585-4C1F-BA48-93F9-7746DA368E35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5839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32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63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995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325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657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988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320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652" algn="l" defTabSz="182866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8559C-01B0-4452-8B3D-C3ED6CEA12B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118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8559C-01B0-4452-8B3D-C3ED6CEA12B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0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Mensagem: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833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400">
                <a:highlight>
                  <a:srgbClr val="FFFF00"/>
                </a:highlight>
              </a:rPr>
              <a:t>163 escolas espalhadas por 51 concelhos </a:t>
            </a:r>
          </a:p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9086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2400" dirty="0" err="1"/>
              <a:t>Disclaimer</a:t>
            </a:r>
            <a:r>
              <a:rPr lang="pt-PT" sz="2400" dirty="0"/>
              <a:t> que estas medidas são para os grupos de recrutamento e áreas sensíveis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00796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6452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b="1"/>
              <a:t>Periodicidade das junta médica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812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068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/>
              <a:t>Velocidade Cruzeiro apenas no 6º ano letivo – 1,4*5 = 7M€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FC585-4C1F-BA48-93F9-7746DA368E35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1245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509" y="3159121"/>
            <a:ext cx="13849771" cy="4775200"/>
          </a:xfrm>
        </p:spPr>
        <p:txBody>
          <a:bodyPr anchor="b">
            <a:normAutofit/>
          </a:bodyPr>
          <a:lstStyle>
            <a:lvl1pPr algn="l">
              <a:defRPr sz="11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4509" y="8059823"/>
            <a:ext cx="13849772" cy="1837204"/>
          </a:xfrm>
        </p:spPr>
        <p:txBody>
          <a:bodyPr/>
          <a:lstStyle>
            <a:lvl1pPr marL="0" indent="0" algn="l">
              <a:buNone/>
              <a:defRPr sz="48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pt-PT"/>
              <a:t>Clique para editar o estilo de subtítulo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7507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 -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55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0CD5867-5A05-E676-C589-8D3FFC54E18B}"/>
              </a:ext>
            </a:extLst>
          </p:cNvPr>
          <p:cNvSpPr/>
          <p:nvPr userDrawn="1"/>
        </p:nvSpPr>
        <p:spPr>
          <a:xfrm>
            <a:off x="1" y="0"/>
            <a:ext cx="24382412" cy="1371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Imagem 2" descr="Linha de cadeiras e tabelas">
            <a:extLst>
              <a:ext uri="{FF2B5EF4-FFF2-40B4-BE49-F238E27FC236}">
                <a16:creationId xmlns:a16="http://schemas.microsoft.com/office/drawing/2014/main" id="{D2E230A4-82EE-F11C-BC10-8E1CBB25F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7" y="-2533649"/>
            <a:ext cx="24374476" cy="16249650"/>
          </a:xfrm>
          <a:prstGeom prst="rect">
            <a:avLst/>
          </a:prstGeom>
        </p:spPr>
      </p:pic>
      <p:sp>
        <p:nvSpPr>
          <p:cNvPr id="5" name="Marcador de Posição da Data 1">
            <a:extLst>
              <a:ext uri="{FF2B5EF4-FFF2-40B4-BE49-F238E27FC236}">
                <a16:creationId xmlns:a16="http://schemas.microsoft.com/office/drawing/2014/main" id="{4C23E6C5-8D6E-7C11-3284-0C50C7ABB946}"/>
              </a:ext>
            </a:extLst>
          </p:cNvPr>
          <p:cNvSpPr txBox="1">
            <a:spLocks/>
          </p:cNvSpPr>
          <p:nvPr userDrawn="1"/>
        </p:nvSpPr>
        <p:spPr>
          <a:xfrm>
            <a:off x="19948099" y="12885555"/>
            <a:ext cx="335258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solidFill>
                  <a:schemeClr val="bg1"/>
                </a:solidFill>
              </a:rPr>
              <a:t>14 DE JUNHO DE 2024</a:t>
            </a:r>
          </a:p>
        </p:txBody>
      </p:sp>
      <p:sp>
        <p:nvSpPr>
          <p:cNvPr id="6" name="Marcador de Posição do Rodapé 2">
            <a:extLst>
              <a:ext uri="{FF2B5EF4-FFF2-40B4-BE49-F238E27FC236}">
                <a16:creationId xmlns:a16="http://schemas.microsoft.com/office/drawing/2014/main" id="{0653DDB0-F7D7-FFB9-5705-A3B6389F7277}"/>
              </a:ext>
            </a:extLst>
          </p:cNvPr>
          <p:cNvSpPr txBox="1">
            <a:spLocks/>
          </p:cNvSpPr>
          <p:nvPr userDrawn="1"/>
        </p:nvSpPr>
        <p:spPr>
          <a:xfrm>
            <a:off x="10015445" y="12885555"/>
            <a:ext cx="955901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solidFill>
                  <a:schemeClr val="bg1"/>
                </a:solidFill>
              </a:rPr>
              <a:t>MISSÃO EDUCAÇÃO| 2024</a:t>
            </a:r>
          </a:p>
        </p:txBody>
      </p:sp>
      <p:sp>
        <p:nvSpPr>
          <p:cNvPr id="7" name="Marcador de Posição do Número do Diapositivo 3">
            <a:extLst>
              <a:ext uri="{FF2B5EF4-FFF2-40B4-BE49-F238E27FC236}">
                <a16:creationId xmlns:a16="http://schemas.microsoft.com/office/drawing/2014/main" id="{6C419F13-56B2-67D0-B090-A380D4219523}"/>
              </a:ext>
            </a:extLst>
          </p:cNvPr>
          <p:cNvSpPr txBox="1">
            <a:spLocks/>
          </p:cNvSpPr>
          <p:nvPr userDrawn="1"/>
        </p:nvSpPr>
        <p:spPr>
          <a:xfrm>
            <a:off x="23300684" y="12885555"/>
            <a:ext cx="1011316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5C780-9BE3-6842-B60A-612EEE9DEF24}" type="slidenum">
              <a:rPr lang="pt-PT" smtClean="0">
                <a:solidFill>
                  <a:schemeClr val="bg1"/>
                </a:solidFill>
              </a:rPr>
              <a:pPr/>
              <a:t>‹nº›</a:t>
            </a:fld>
            <a:endParaRPr lang="pt-PT">
              <a:solidFill>
                <a:schemeClr val="bg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A93BD17-3D6F-AD04-2CA8-67EA55D673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12485211"/>
            <a:ext cx="5400000" cy="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532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3305B9DF-7C2F-0CD5-AECB-1FF7810E24B2}"/>
              </a:ext>
            </a:extLst>
          </p:cNvPr>
          <p:cNvSpPr/>
          <p:nvPr userDrawn="1"/>
        </p:nvSpPr>
        <p:spPr>
          <a:xfrm rot="16200000">
            <a:off x="-2749819" y="2749820"/>
            <a:ext cx="13728704" cy="82290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910777" dist="750312" rotWithShape="0">
              <a:srgbClr val="000000">
                <a:alpha val="13303"/>
              </a:srgbClr>
            </a:outerShdw>
          </a:effectLst>
        </p:spPr>
        <p:txBody>
          <a:bodyPr lIns="101593" tIns="101593" rIns="101593" bIns="101593" anchor="ctr"/>
          <a:lstStyle/>
          <a:p>
            <a:pPr algn="ctr" defTabSz="16508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64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A93BD17-3D6F-AD04-2CA8-67EA55D673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12485211"/>
            <a:ext cx="5400000" cy="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rcador de Posição da Imagem 3">
            <a:extLst>
              <a:ext uri="{FF2B5EF4-FFF2-40B4-BE49-F238E27FC236}">
                <a16:creationId xmlns:a16="http://schemas.microsoft.com/office/drawing/2014/main" id="{16E6C352-B47F-5DA5-3F14-64890AFA5DE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435908" y="-2166883"/>
            <a:ext cx="16200783" cy="13884166"/>
          </a:xfrm>
        </p:spPr>
        <p:txBody>
          <a:bodyPr/>
          <a:lstStyle/>
          <a:p>
            <a:r>
              <a:rPr lang="pt-PT"/>
              <a:t>Clique no ícone para adicionar uma imagem</a:t>
            </a:r>
          </a:p>
        </p:txBody>
      </p:sp>
      <p:sp>
        <p:nvSpPr>
          <p:cNvPr id="3" name="Marcador de Posição da Data 1">
            <a:extLst>
              <a:ext uri="{FF2B5EF4-FFF2-40B4-BE49-F238E27FC236}">
                <a16:creationId xmlns:a16="http://schemas.microsoft.com/office/drawing/2014/main" id="{E5D4D9E9-7338-207E-1B1E-553E050207D9}"/>
              </a:ext>
            </a:extLst>
          </p:cNvPr>
          <p:cNvSpPr txBox="1">
            <a:spLocks/>
          </p:cNvSpPr>
          <p:nvPr userDrawn="1"/>
        </p:nvSpPr>
        <p:spPr>
          <a:xfrm>
            <a:off x="19948099" y="12885555"/>
            <a:ext cx="335258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solidFill>
                  <a:schemeClr val="tx1">
                    <a:lumMod val="50000"/>
                    <a:lumOff val="50000"/>
                  </a:schemeClr>
                </a:solidFill>
              </a:rPr>
              <a:t>14 DE JUNHO DE 2024</a:t>
            </a:r>
          </a:p>
        </p:txBody>
      </p:sp>
      <p:sp>
        <p:nvSpPr>
          <p:cNvPr id="6" name="Marcador de Posição do Número do Diapositivo 3">
            <a:extLst>
              <a:ext uri="{FF2B5EF4-FFF2-40B4-BE49-F238E27FC236}">
                <a16:creationId xmlns:a16="http://schemas.microsoft.com/office/drawing/2014/main" id="{5EB7283D-B83E-4151-0995-9201470209DC}"/>
              </a:ext>
            </a:extLst>
          </p:cNvPr>
          <p:cNvSpPr txBox="1">
            <a:spLocks/>
          </p:cNvSpPr>
          <p:nvPr userDrawn="1"/>
        </p:nvSpPr>
        <p:spPr>
          <a:xfrm>
            <a:off x="23300684" y="12885555"/>
            <a:ext cx="1011316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5C780-9BE3-6842-B60A-612EEE9DEF24}" type="slidenum">
              <a:rPr lang="pt-P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‹nº›</a:t>
            </a:fld>
            <a:endParaRPr lang="pt-P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51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D456066-094F-54FA-9604-4DBF0875DA24}"/>
              </a:ext>
            </a:extLst>
          </p:cNvPr>
          <p:cNvSpPr/>
          <p:nvPr userDrawn="1"/>
        </p:nvSpPr>
        <p:spPr>
          <a:xfrm rot="16200000">
            <a:off x="-2749819" y="2749820"/>
            <a:ext cx="13728704" cy="82290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910777" dist="750312" rotWithShape="0">
              <a:srgbClr val="000000">
                <a:alpha val="13303"/>
              </a:srgbClr>
            </a:outerShdw>
          </a:effectLst>
        </p:spPr>
        <p:txBody>
          <a:bodyPr lIns="101593" tIns="101593" rIns="101593" bIns="101593" anchor="ctr"/>
          <a:lstStyle/>
          <a:p>
            <a:pPr algn="ctr" defTabSz="16508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64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A93BD17-3D6F-AD04-2CA8-67EA55D673E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12485211"/>
            <a:ext cx="5400000" cy="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Posição da Data 1">
            <a:extLst>
              <a:ext uri="{FF2B5EF4-FFF2-40B4-BE49-F238E27FC236}">
                <a16:creationId xmlns:a16="http://schemas.microsoft.com/office/drawing/2014/main" id="{CB94BAD8-DAAD-82F3-4020-F985656C9847}"/>
              </a:ext>
            </a:extLst>
          </p:cNvPr>
          <p:cNvSpPr txBox="1">
            <a:spLocks/>
          </p:cNvSpPr>
          <p:nvPr userDrawn="1"/>
        </p:nvSpPr>
        <p:spPr>
          <a:xfrm>
            <a:off x="19948099" y="12885555"/>
            <a:ext cx="335258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14 DE JUNHO DE 2024</a:t>
            </a:r>
          </a:p>
        </p:txBody>
      </p:sp>
      <p:sp>
        <p:nvSpPr>
          <p:cNvPr id="9" name="Marcador de Posição do Número do Diapositivo 3">
            <a:extLst>
              <a:ext uri="{FF2B5EF4-FFF2-40B4-BE49-F238E27FC236}">
                <a16:creationId xmlns:a16="http://schemas.microsoft.com/office/drawing/2014/main" id="{B14B9598-59EF-4DCE-A5E8-4A92D67F6B8D}"/>
              </a:ext>
            </a:extLst>
          </p:cNvPr>
          <p:cNvSpPr txBox="1">
            <a:spLocks/>
          </p:cNvSpPr>
          <p:nvPr userDrawn="1"/>
        </p:nvSpPr>
        <p:spPr>
          <a:xfrm>
            <a:off x="23300684" y="12885555"/>
            <a:ext cx="1011316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5C780-9BE3-6842-B60A-612EEE9DEF24}" type="slidenum">
              <a:rPr lang="pt-P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‹nº›</a:t>
            </a:fld>
            <a:endParaRPr lang="pt-PT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4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74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77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25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ntos -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>
            <a:normAutofit/>
          </a:bodyPr>
          <a:lstStyle>
            <a:lvl1pPr>
              <a:defRPr sz="8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3908612"/>
            <a:ext cx="21029831" cy="7458636"/>
          </a:xfrm>
        </p:spPr>
        <p:txBody>
          <a:bodyPr numCol="2" spcCol="900000"/>
          <a:lstStyle>
            <a:lvl1pPr>
              <a:spcBef>
                <a:spcPts val="1000"/>
              </a:spcBef>
              <a:defRPr sz="4000">
                <a:solidFill>
                  <a:schemeClr val="tx2">
                    <a:lumMod val="75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 marL="1371531" indent="-457177">
              <a:buFont typeface="Arial" panose="020B0604020202020204" pitchFamily="34" charset="0"/>
              <a:buChar char="•"/>
              <a:defRPr sz="3600">
                <a:solidFill>
                  <a:schemeClr val="tx1">
                    <a:lumMod val="60000"/>
                    <a:lumOff val="4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94095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80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lat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A8A689D-6F32-8886-D3E2-ABCC5D39AA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-2749819" y="2749820"/>
            <a:ext cx="13728704" cy="82290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910777" dist="750312" rotWithShape="0">
              <a:srgbClr val="000000">
                <a:alpha val="13303"/>
              </a:srgbClr>
            </a:outerShdw>
          </a:effectLst>
        </p:spPr>
        <p:txBody>
          <a:bodyPr lIns="101593" tIns="101593" rIns="101593" bIns="101593" anchor="ctr"/>
          <a:lstStyle/>
          <a:p>
            <a:pPr algn="ctr" defTabSz="16508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640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2EEC964-0CB1-1552-1F65-F4979F78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31" y="1234440"/>
            <a:ext cx="7117189" cy="5029199"/>
          </a:xfrm>
        </p:spPr>
        <p:txBody>
          <a:bodyPr anchor="t">
            <a:normAutofit/>
          </a:bodyPr>
          <a:lstStyle>
            <a:lvl1pPr>
              <a:defRPr sz="7500" b="0" i="0"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2D863-E5D3-7FC6-E20B-6395C19DA2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8" y="12397516"/>
            <a:ext cx="6582851" cy="9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7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7A8A689D-6F32-8886-D3E2-ABCC5D39AA9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rot="16200000">
            <a:off x="-2749819" y="2743468"/>
            <a:ext cx="13728704" cy="822906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910777" dist="750312" rotWithShape="0">
              <a:srgbClr val="000000">
                <a:alpha val="13303"/>
              </a:srgbClr>
            </a:outerShdw>
          </a:effectLst>
        </p:spPr>
        <p:txBody>
          <a:bodyPr lIns="101593" tIns="101593" rIns="101593" bIns="101593" anchor="ctr"/>
          <a:lstStyle/>
          <a:p>
            <a:pPr algn="ctr" defTabSz="1650875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6400"/>
          </a:p>
        </p:txBody>
      </p:sp>
      <p:sp>
        <p:nvSpPr>
          <p:cNvPr id="3" name="Título 7">
            <a:extLst>
              <a:ext uri="{FF2B5EF4-FFF2-40B4-BE49-F238E27FC236}">
                <a16:creationId xmlns:a16="http://schemas.microsoft.com/office/drawing/2014/main" id="{1C1DE85F-4716-C8DA-849A-C3EBA434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31" y="1234440"/>
            <a:ext cx="7117189" cy="5029199"/>
          </a:xfrm>
        </p:spPr>
        <p:txBody>
          <a:bodyPr anchor="t">
            <a:normAutofit/>
          </a:bodyPr>
          <a:lstStyle>
            <a:lvl1pPr>
              <a:defRPr sz="7500" b="0" i="0"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D9CBC6C-B59A-DBD8-DB1B-B40ED2746B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18" y="12397516"/>
            <a:ext cx="6582851" cy="9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91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 b="0" i="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cs typeface="Portuguesa Serif Light" pitchFamily="2" charset="77"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>
              <a:defRPr sz="56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2pPr>
            <a:lvl3pPr>
              <a:defRPr sz="48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3pPr>
            <a:lvl4pPr>
              <a:defRPr sz="40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4pPr>
            <a:lvl5pPr>
              <a:defRPr sz="40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2">
                    <a:lumMod val="50000"/>
                  </a:schemeClr>
                </a:solidFill>
                <a:latin typeface="Portuguesa Sans" pitchFamily="2" charset="77"/>
                <a:cs typeface="Portuguesa Sans" pitchFamily="2" charset="77"/>
              </a:defRPr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56565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PT"/>
              <a:t>9 DE DEZEMBRO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pt-PT"/>
              <a:t>ECONOMIA, EMPREGO E FINANÇAS PÚBLICAS: BALANÇO 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65C780-9BE3-6842-B60A-612EEE9DEF24}" type="slidenum">
              <a:rPr lang="pt-PT" smtClean="0"/>
              <a:pPr/>
              <a:t>‹nº›</a:t>
            </a:fld>
            <a:endParaRPr lang="pt-PT"/>
          </a:p>
        </p:txBody>
      </p:sp>
      <p:pic>
        <p:nvPicPr>
          <p:cNvPr id="7" name="Imagem 6" descr="Uma imagem com branco, design&#10;&#10;Descrição gerada automaticamente">
            <a:extLst>
              <a:ext uri="{FF2B5EF4-FFF2-40B4-BE49-F238E27FC236}">
                <a16:creationId xmlns:a16="http://schemas.microsoft.com/office/drawing/2014/main" id="{D4A5EA21-C039-A24F-B289-1D4065A666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2" name="Marcador de Posição da Data 1">
            <a:extLst>
              <a:ext uri="{FF2B5EF4-FFF2-40B4-BE49-F238E27FC236}">
                <a16:creationId xmlns:a16="http://schemas.microsoft.com/office/drawing/2014/main" id="{7D04A210-F9A5-2F65-6B5B-79CF0FAC5A91}"/>
              </a:ext>
            </a:extLst>
          </p:cNvPr>
          <p:cNvSpPr txBox="1">
            <a:spLocks/>
          </p:cNvSpPr>
          <p:nvPr userDrawn="1"/>
        </p:nvSpPr>
        <p:spPr>
          <a:xfrm>
            <a:off x="19948099" y="12885555"/>
            <a:ext cx="335258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solidFill>
                  <a:schemeClr val="tx1">
                    <a:lumMod val="50000"/>
                    <a:lumOff val="50000"/>
                  </a:schemeClr>
                </a:solidFill>
              </a:rPr>
              <a:t>14 DE JUNHO DE 2024</a:t>
            </a:r>
          </a:p>
        </p:txBody>
      </p:sp>
      <p:sp>
        <p:nvSpPr>
          <p:cNvPr id="13" name="Marcador de Posição do Rodapé 2">
            <a:extLst>
              <a:ext uri="{FF2B5EF4-FFF2-40B4-BE49-F238E27FC236}">
                <a16:creationId xmlns:a16="http://schemas.microsoft.com/office/drawing/2014/main" id="{BCA7BB08-79FD-A275-ACE8-36B3D170D5B9}"/>
              </a:ext>
            </a:extLst>
          </p:cNvPr>
          <p:cNvSpPr txBox="1">
            <a:spLocks/>
          </p:cNvSpPr>
          <p:nvPr userDrawn="1"/>
        </p:nvSpPr>
        <p:spPr>
          <a:xfrm>
            <a:off x="10015445" y="12885555"/>
            <a:ext cx="9559012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PT">
                <a:solidFill>
                  <a:schemeClr val="tx1">
                    <a:lumMod val="50000"/>
                    <a:lumOff val="50000"/>
                  </a:schemeClr>
                </a:solidFill>
              </a:rPr>
              <a:t>+AULAS +SUCESSO | 2024</a:t>
            </a:r>
          </a:p>
        </p:txBody>
      </p:sp>
      <p:sp>
        <p:nvSpPr>
          <p:cNvPr id="14" name="Marcador de Posição do Número do Diapositivo 3">
            <a:extLst>
              <a:ext uri="{FF2B5EF4-FFF2-40B4-BE49-F238E27FC236}">
                <a16:creationId xmlns:a16="http://schemas.microsoft.com/office/drawing/2014/main" id="{74BBFC10-D1D2-E99B-B571-F3CB905E433A}"/>
              </a:ext>
            </a:extLst>
          </p:cNvPr>
          <p:cNvSpPr txBox="1">
            <a:spLocks/>
          </p:cNvSpPr>
          <p:nvPr userDrawn="1"/>
        </p:nvSpPr>
        <p:spPr>
          <a:xfrm>
            <a:off x="23300684" y="12885555"/>
            <a:ext cx="1011316" cy="603513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Portuguesa Sans" pitchFamily="2" charset="77"/>
                <a:ea typeface="+mn-ea"/>
                <a:cs typeface="Portuguesa Sans" pitchFamily="2" charset="77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265C780-9BE3-6842-B60A-612EEE9DEF24}" type="slidenum">
              <a:rPr lang="pt-PT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‹nº›</a:t>
            </a:fld>
            <a:endParaRPr lang="pt-PT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FC0A20D-39F9-7A2B-1FDB-DA2CDFA449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" y="12485211"/>
            <a:ext cx="5400000" cy="8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06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44" r:id="rId3"/>
    <p:sldLayoutId id="2147483736" r:id="rId4"/>
    <p:sldLayoutId id="2147483737" r:id="rId5"/>
    <p:sldLayoutId id="2147483738" r:id="rId6"/>
    <p:sldLayoutId id="2147483739" r:id="rId7"/>
    <p:sldLayoutId id="2147483743" r:id="rId8"/>
    <p:sldLayoutId id="2147483740" r:id="rId9"/>
    <p:sldLayoutId id="2147483655" r:id="rId10"/>
    <p:sldLayoutId id="2147483745" r:id="rId11"/>
    <p:sldLayoutId id="2147483746" r:id="rId12"/>
    <p:sldLayoutId id="2147483741" r:id="rId13"/>
  </p:sldLayoutIdLst>
  <p:hf sldNum="0" hdr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34C79C-6691-E323-8CC5-4E3A0FA8A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508" y="3876295"/>
            <a:ext cx="16656621" cy="4775200"/>
          </a:xfrm>
        </p:spPr>
        <p:txBody>
          <a:bodyPr>
            <a:normAutofit fontScale="90000"/>
          </a:bodyPr>
          <a:lstStyle/>
          <a:p>
            <a:r>
              <a:rPr lang="pt-PT" sz="19000" dirty="0">
                <a:solidFill>
                  <a:schemeClr val="accent1"/>
                </a:solidFill>
              </a:rPr>
              <a:t>+</a:t>
            </a:r>
            <a:r>
              <a:rPr lang="pt-PT" sz="19000" dirty="0"/>
              <a:t> </a:t>
            </a:r>
            <a:r>
              <a:rPr lang="pt-PT" sz="19000" dirty="0">
                <a:solidFill>
                  <a:schemeClr val="tx1"/>
                </a:solidFill>
              </a:rPr>
              <a:t>Aulas</a:t>
            </a:r>
            <a:r>
              <a:rPr lang="pt-PT" sz="19000" dirty="0"/>
              <a:t> </a:t>
            </a:r>
            <a:br>
              <a:rPr lang="pt-PT" sz="19000" dirty="0"/>
            </a:br>
            <a:r>
              <a:rPr lang="pt-PT" sz="19000" dirty="0">
                <a:solidFill>
                  <a:schemeClr val="accent1"/>
                </a:solidFill>
              </a:rPr>
              <a:t>+</a:t>
            </a:r>
            <a:r>
              <a:rPr lang="pt-PT" sz="19000" dirty="0"/>
              <a:t> </a:t>
            </a:r>
            <a:r>
              <a:rPr lang="pt-PT" sz="19000" dirty="0">
                <a:solidFill>
                  <a:schemeClr val="tx1"/>
                </a:solidFill>
              </a:rPr>
              <a:t>Sucesso</a:t>
            </a:r>
            <a:br>
              <a:rPr lang="pt-PT" sz="19000" dirty="0"/>
            </a:br>
            <a:r>
              <a:rPr kumimoji="0" lang="pt-PT" sz="53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Portuguesa Serif Light" pitchFamily="2" charset="77"/>
                <a:ea typeface="+mj-ea"/>
                <a:cs typeface="Portuguesa Serif Light" pitchFamily="2" charset="77"/>
              </a:rPr>
              <a:t>Aulas sem Interrupções para um Futuro com Sucesso</a:t>
            </a:r>
            <a:endParaRPr lang="pt-PT" sz="53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D1EE95-7C12-4198-EBA0-4F5712891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4507" y="9599957"/>
            <a:ext cx="16656621" cy="1837204"/>
          </a:xfrm>
        </p:spPr>
        <p:txBody>
          <a:bodyPr/>
          <a:lstStyle/>
          <a:p>
            <a:endParaRPr lang="pt-PT" dirty="0"/>
          </a:p>
          <a:p>
            <a:r>
              <a:rPr lang="pt-PT" dirty="0"/>
              <a:t>Ministério da Educação, Ciência e Inovação</a:t>
            </a:r>
          </a:p>
        </p:txBody>
      </p:sp>
    </p:spTree>
    <p:extLst>
      <p:ext uri="{BB962C8B-B14F-4D97-AF65-F5344CB8AC3E}">
        <p14:creationId xmlns:p14="http://schemas.microsoft.com/office/powerpoint/2010/main" val="4172294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E62D4703-CB0A-6039-9FA2-368042262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887560"/>
              </p:ext>
            </p:extLst>
          </p:nvPr>
        </p:nvGraphicFramePr>
        <p:xfrm>
          <a:off x="609600" y="1178560"/>
          <a:ext cx="7293935" cy="1086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O problema: Alunos sem aulas</a:t>
                      </a:r>
                      <a:endParaRPr kumimoji="0" lang="pt-PT" sz="7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  <a:p>
                      <a:pPr>
                        <a:lnSpc>
                          <a:spcPts val="7600"/>
                        </a:lnSpc>
                      </a:pPr>
                      <a:endParaRPr lang="pt-PT" sz="72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163 Agrupamentos Escolares sinalizados em 51 concelhos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119 estão na AML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pic>
        <p:nvPicPr>
          <p:cNvPr id="4" name="Imagem 3" descr="Uma imagem com texto, mapa&#10;&#10;Descrição gerada automaticamente">
            <a:extLst>
              <a:ext uri="{FF2B5EF4-FFF2-40B4-BE49-F238E27FC236}">
                <a16:creationId xmlns:a16="http://schemas.microsoft.com/office/drawing/2014/main" id="{0F7C568B-CB5F-3495-D545-2FE6DC2E0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9" t="1458" r="2601" b="1545"/>
          <a:stretch/>
        </p:blipFill>
        <p:spPr>
          <a:xfrm>
            <a:off x="12191206" y="302028"/>
            <a:ext cx="8077994" cy="1164353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EF672CB-6BA8-8C33-4218-9ADE458368F3}"/>
              </a:ext>
            </a:extLst>
          </p:cNvPr>
          <p:cNvSpPr txBox="1"/>
          <p:nvPr/>
        </p:nvSpPr>
        <p:spPr>
          <a:xfrm>
            <a:off x="12191206" y="12088106"/>
            <a:ext cx="8077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latin typeface="Portuguesa Sans" pitchFamily="2" charset="0"/>
                <a:cs typeface="Portuguesa Sans" pitchFamily="2" charset="0"/>
              </a:rPr>
              <a:t>Escolas com pedido de horário sem colocação nos últimos 3 anos letivos. </a:t>
            </a:r>
          </a:p>
          <a:p>
            <a:pPr algn="ctr"/>
            <a:r>
              <a:rPr lang="pt-PT" dirty="0">
                <a:latin typeface="Portuguesa Sans" pitchFamily="2" charset="0"/>
                <a:cs typeface="Portuguesa Sans" pitchFamily="2" charset="0"/>
              </a:rPr>
              <a:t>Concelhos com Escolas Prioritárias.</a:t>
            </a:r>
          </a:p>
          <a:p>
            <a:pPr algn="ctr"/>
            <a:r>
              <a:rPr lang="pt-PT" dirty="0">
                <a:latin typeface="Portuguesa Sans" pitchFamily="2" charset="0"/>
                <a:cs typeface="Portuguesa Sans" pitchFamily="2" charset="0"/>
              </a:rPr>
              <a:t>Fonte: DGAE</a:t>
            </a:r>
          </a:p>
        </p:txBody>
      </p:sp>
    </p:spTree>
    <p:extLst>
      <p:ext uri="{BB962C8B-B14F-4D97-AF65-F5344CB8AC3E}">
        <p14:creationId xmlns:p14="http://schemas.microsoft.com/office/powerpoint/2010/main" val="911893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509" y="3159121"/>
            <a:ext cx="15773910" cy="4775200"/>
          </a:xfrm>
        </p:spPr>
        <p:txBody>
          <a:bodyPr>
            <a:normAutofit/>
          </a:bodyPr>
          <a:lstStyle/>
          <a:p>
            <a:r>
              <a:rPr lang="pt-PT" dirty="0">
                <a:latin typeface="Portuguesa Serif Medium" pitchFamily="2" charset="77"/>
                <a:cs typeface="Portuguesa Serif Medium" pitchFamily="2" charset="77"/>
              </a:rPr>
              <a:t>2.</a:t>
            </a:r>
            <a:br>
              <a:rPr lang="pt-PT" dirty="0"/>
            </a:br>
            <a:r>
              <a:rPr lang="pt-PT" dirty="0"/>
              <a:t>Objetivo 2024/2025 </a:t>
            </a:r>
            <a:br>
              <a:rPr lang="pt-PT" dirty="0"/>
            </a:br>
            <a:r>
              <a:rPr lang="pt-PT" sz="6000" dirty="0"/>
              <a:t>Fim dos períodos prolongados sem aulas</a:t>
            </a:r>
          </a:p>
        </p:txBody>
      </p:sp>
    </p:spTree>
    <p:extLst>
      <p:ext uri="{BB962C8B-B14F-4D97-AF65-F5344CB8AC3E}">
        <p14:creationId xmlns:p14="http://schemas.microsoft.com/office/powerpoint/2010/main" val="385899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89281"/>
              </p:ext>
            </p:extLst>
          </p:nvPr>
        </p:nvGraphicFramePr>
        <p:xfrm>
          <a:off x="609600" y="1178560"/>
          <a:ext cx="7293935" cy="14729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Objetivo 2024/2025: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 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Fim dos períodos prolongados sem aulas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72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0062061" y="4780508"/>
            <a:ext cx="132657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No</a:t>
            </a:r>
            <a:r>
              <a:rPr lang="pt-PT" sz="4400" b="1" dirty="0">
                <a:latin typeface="Portuguesa Sans" pitchFamily="2" charset="77"/>
                <a:cs typeface="Portuguesa Sans" pitchFamily="2" charset="77"/>
              </a:rPr>
              <a:t> final do 1º período -</a:t>
            </a: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 redução em pelo menos </a:t>
            </a:r>
            <a:r>
              <a:rPr lang="pt-PT" sz="4400" b="1" dirty="0">
                <a:latin typeface="Portuguesa Sans" pitchFamily="2" charset="77"/>
                <a:cs typeface="Portuguesa Sans" pitchFamily="2" charset="77"/>
              </a:rPr>
              <a:t>90%</a:t>
            </a: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 do número de alunos sem aulas desde o início do ano letivo em relação a 2023/2024.</a:t>
            </a:r>
          </a:p>
          <a:p>
            <a:pPr marL="742950" indent="-742950">
              <a:buAutoNum type="arabicPeriod"/>
            </a:pPr>
            <a:endParaRPr lang="pt-PT" sz="4400" dirty="0">
              <a:latin typeface="Portuguesa Sans" pitchFamily="2" charset="77"/>
              <a:cs typeface="Portuguesa Sans" pitchFamily="2" charset="77"/>
            </a:endParaRPr>
          </a:p>
          <a:p>
            <a:pPr marL="742950" indent="-742950">
              <a:buAutoNum type="arabicPeriod"/>
            </a:pP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No </a:t>
            </a:r>
            <a:r>
              <a:rPr lang="pt-PT" sz="4400" b="1" dirty="0">
                <a:latin typeface="Portuguesa Sans" pitchFamily="2" charset="77"/>
                <a:cs typeface="Portuguesa Sans" pitchFamily="2" charset="77"/>
              </a:rPr>
              <a:t>final do ano letivo </a:t>
            </a: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– </a:t>
            </a:r>
            <a:r>
              <a:rPr lang="pt-PT" sz="4400" b="1" dirty="0">
                <a:latin typeface="Portuguesa Sans" pitchFamily="2" charset="77"/>
                <a:cs typeface="Portuguesa Sans" pitchFamily="2" charset="77"/>
              </a:rPr>
              <a:t>todos os alunos </a:t>
            </a:r>
            <a:r>
              <a:rPr lang="pt-PT" sz="4400" dirty="0">
                <a:latin typeface="Portuguesa Sans" pitchFamily="2" charset="77"/>
                <a:cs typeface="Portuguesa Sans" pitchFamily="2" charset="77"/>
              </a:rPr>
              <a:t>sem interrupções prolongadas.</a:t>
            </a:r>
          </a:p>
        </p:txBody>
      </p:sp>
    </p:spTree>
    <p:extLst>
      <p:ext uri="{BB962C8B-B14F-4D97-AF65-F5344CB8AC3E}">
        <p14:creationId xmlns:p14="http://schemas.microsoft.com/office/powerpoint/2010/main" val="196892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4508" y="3159121"/>
            <a:ext cx="18538375" cy="4775200"/>
          </a:xfrm>
        </p:spPr>
        <p:txBody>
          <a:bodyPr>
            <a:normAutofit/>
          </a:bodyPr>
          <a:lstStyle/>
          <a:p>
            <a:r>
              <a:rPr lang="pt-PT" dirty="0">
                <a:latin typeface="Portuguesa Serif Medium" pitchFamily="2" charset="77"/>
                <a:cs typeface="Portuguesa Serif Medium" pitchFamily="2" charset="77"/>
              </a:rPr>
              <a:t>3.</a:t>
            </a:r>
            <a:br>
              <a:rPr lang="pt-PT" dirty="0"/>
            </a:br>
            <a:r>
              <a:rPr lang="pt-PT" dirty="0"/>
              <a:t>Estratégia</a:t>
            </a:r>
            <a:r>
              <a:rPr lang="pt-PT"/>
              <a:t>:</a:t>
            </a:r>
            <a:r>
              <a:rPr lang="pt-PT" dirty="0"/>
              <a:t> </a:t>
            </a:r>
            <a:r>
              <a:rPr lang="pt-PT"/>
              <a:t>+ Aulas</a:t>
            </a:r>
            <a:r>
              <a:rPr lang="pt-PT" dirty="0"/>
              <a:t> + Sucesso</a:t>
            </a:r>
          </a:p>
        </p:txBody>
      </p:sp>
    </p:spTree>
    <p:extLst>
      <p:ext uri="{BB962C8B-B14F-4D97-AF65-F5344CB8AC3E}">
        <p14:creationId xmlns:p14="http://schemas.microsoft.com/office/powerpoint/2010/main" val="136441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805273"/>
              </p:ext>
            </p:extLst>
          </p:nvPr>
        </p:nvGraphicFramePr>
        <p:xfrm>
          <a:off x="609600" y="1178560"/>
          <a:ext cx="7293935" cy="13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Estratégia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 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Fim dos períodos prolongados sem aulas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7200" b="0" i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0040796" y="3166641"/>
            <a:ext cx="13265772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Tx/>
              <a:buAutoNum type="arabicPeriod"/>
            </a:pPr>
            <a:r>
              <a:rPr lang="pt-PT" sz="4400" b="1">
                <a:latin typeface="Portuguesa Sans" pitchFamily="2" charset="77"/>
                <a:cs typeface="Portuguesa Sans" pitchFamily="2" charset="77"/>
              </a:rPr>
              <a:t>Identificação 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do grupo de Escolas com alunos sem aulas a uma disciplina há pelo menos </a:t>
            </a:r>
            <a:r>
              <a:rPr lang="pt-PT" sz="4400" b="1">
                <a:latin typeface="Portuguesa Sans" pitchFamily="2" charset="77"/>
                <a:cs typeface="Portuguesa Sans" pitchFamily="2" charset="77"/>
              </a:rPr>
              <a:t>3 meses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.</a:t>
            </a:r>
          </a:p>
          <a:p>
            <a:pPr marL="742950" indent="-742950">
              <a:buAutoNum type="arabicPeriod"/>
            </a:pPr>
            <a:endParaRPr lang="pt-PT" sz="4400" b="1">
              <a:latin typeface="Portuguesa Sans" pitchFamily="2" charset="77"/>
              <a:cs typeface="Portuguesa Sans" pitchFamily="2" charset="77"/>
            </a:endParaRPr>
          </a:p>
          <a:p>
            <a:pPr marL="742950" indent="-742950">
              <a:buAutoNum type="arabicPeriod"/>
            </a:pPr>
            <a:r>
              <a:rPr lang="pt-PT" sz="4400" b="1">
                <a:latin typeface="Portuguesa Sans" pitchFamily="2" charset="77"/>
                <a:cs typeface="Portuguesa Sans" pitchFamily="2" charset="77"/>
              </a:rPr>
              <a:t>Medidas direcionadas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 às Escolas com alunos sem aulas por períodos prolongados</a:t>
            </a:r>
            <a:r>
              <a:rPr lang="pt-PT" sz="4400" b="1">
                <a:latin typeface="Portuguesa Sans" pitchFamily="2" charset="77"/>
                <a:cs typeface="Portuguesa Sans" pitchFamily="2" charset="77"/>
              </a:rPr>
              <a:t>.</a:t>
            </a:r>
          </a:p>
          <a:p>
            <a:pPr marL="742950" indent="-742950">
              <a:buAutoNum type="arabicPeriod"/>
            </a:pPr>
            <a:endParaRPr lang="pt-PT" sz="4400">
              <a:latin typeface="Portuguesa Sans" pitchFamily="2" charset="77"/>
              <a:cs typeface="Portuguesa Sans" pitchFamily="2" charset="77"/>
            </a:endParaRPr>
          </a:p>
          <a:p>
            <a:pPr marL="742950" indent="-742950">
              <a:buAutoNum type="arabicPeriod"/>
            </a:pPr>
            <a:r>
              <a:rPr lang="pt-PT" sz="4400" b="1">
                <a:latin typeface="Portuguesa Sans" pitchFamily="2" charset="77"/>
                <a:cs typeface="Portuguesa Sans" pitchFamily="2" charset="77"/>
              </a:rPr>
              <a:t>Articulação próxima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 entre o MECI, DGAE, DGEstE e direções de agrupamentos escolares.</a:t>
            </a:r>
          </a:p>
          <a:p>
            <a:pPr marL="742950" indent="-742950">
              <a:buAutoNum type="arabicPeriod"/>
            </a:pPr>
            <a:endParaRPr lang="pt-PT" sz="4400">
              <a:latin typeface="Portuguesa Sans" pitchFamily="2" charset="77"/>
              <a:cs typeface="Portuguesa Sans" pitchFamily="2" charset="77"/>
            </a:endParaRPr>
          </a:p>
          <a:p>
            <a:pPr marL="742950" indent="-742950">
              <a:buAutoNum type="arabicPeriod"/>
            </a:pPr>
            <a:r>
              <a:rPr lang="pt-PT" sz="4400" b="1">
                <a:latin typeface="Portuguesa Sans" pitchFamily="2" charset="77"/>
                <a:cs typeface="Portuguesa Sans" pitchFamily="2" charset="77"/>
              </a:rPr>
              <a:t>Monitorização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 e </a:t>
            </a:r>
            <a:r>
              <a:rPr lang="pt-PT" sz="4400" b="1">
                <a:latin typeface="Portuguesa Sans" pitchFamily="2" charset="77"/>
                <a:cs typeface="Portuguesa Sans" pitchFamily="2" charset="77"/>
              </a:rPr>
              <a:t>acompanhamento </a:t>
            </a:r>
            <a:r>
              <a:rPr lang="pt-PT" sz="4400">
                <a:latin typeface="Portuguesa Sans" pitchFamily="2" charset="77"/>
                <a:cs typeface="Portuguesa Sans" pitchFamily="2" charset="77"/>
              </a:rPr>
              <a:t>da Estratégia.</a:t>
            </a:r>
          </a:p>
          <a:p>
            <a:pPr marL="742950" indent="-742950">
              <a:buAutoNum type="arabicPeriod"/>
            </a:pPr>
            <a:endParaRPr lang="pt-PT" sz="4400"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270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6A19E-1F76-E302-2A65-8FF1AA32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704" y="5111813"/>
            <a:ext cx="21029831" cy="2651126"/>
          </a:xfrm>
        </p:spPr>
        <p:txBody>
          <a:bodyPr>
            <a:normAutofit/>
          </a:bodyPr>
          <a:lstStyle/>
          <a:p>
            <a:r>
              <a:rPr lang="pt-PT" sz="6000" dirty="0">
                <a:latin typeface="Portuguesa Serif Medium" pitchFamily="2" charset="77"/>
                <a:cs typeface="Portuguesa Serif Medium" pitchFamily="2" charset="77"/>
              </a:rPr>
              <a:t>Estratégias </a:t>
            </a:r>
            <a:endParaRPr lang="pt-PT" sz="60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82FBFF8-FF18-2C16-BFFE-E384C11DA1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154208"/>
              </p:ext>
            </p:extLst>
          </p:nvPr>
        </p:nvGraphicFramePr>
        <p:xfrm>
          <a:off x="6451180" y="1019062"/>
          <a:ext cx="16254942" cy="10836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81892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latin typeface="Portuguesa Serif Medium" pitchFamily="2" charset="77"/>
                <a:cs typeface="Portuguesa Serif Medium" pitchFamily="2" charset="77"/>
              </a:rPr>
              <a:t>I.</a:t>
            </a:r>
            <a:br>
              <a:rPr lang="pt-PT" dirty="0"/>
            </a:br>
            <a:r>
              <a:rPr lang="pt-PT" dirty="0"/>
              <a:t>Apoiar Mais</a:t>
            </a:r>
          </a:p>
        </p:txBody>
      </p:sp>
    </p:spTree>
    <p:extLst>
      <p:ext uri="{BB962C8B-B14F-4D97-AF65-F5344CB8AC3E}">
        <p14:creationId xmlns:p14="http://schemas.microsoft.com/office/powerpoint/2010/main" val="617155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 descr="Perfil Feminino com preenchimento sólido">
            <a:extLst>
              <a:ext uri="{FF2B5EF4-FFF2-40B4-BE49-F238E27FC236}">
                <a16:creationId xmlns:a16="http://schemas.microsoft.com/office/drawing/2014/main" id="{C9E4E07E-5B42-D7A6-5931-559F2A31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30" y="6724552"/>
            <a:ext cx="3240000" cy="32400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05239"/>
              </p:ext>
            </p:extLst>
          </p:nvPr>
        </p:nvGraphicFramePr>
        <p:xfrm>
          <a:off x="609600" y="1178560"/>
          <a:ext cx="7293935" cy="1086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1.1.</a:t>
                      </a: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 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Simplificar o trabalho docente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Apoiar Mais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2" name="TextBox 52">
            <a:extLst>
              <a:ext uri="{FF2B5EF4-FFF2-40B4-BE49-F238E27FC236}">
                <a16:creationId xmlns:a16="http://schemas.microsoft.com/office/drawing/2014/main" id="{EAA8AB52-ECD3-7875-E235-DAED9409E5B8}"/>
              </a:ext>
            </a:extLst>
          </p:cNvPr>
          <p:cNvSpPr txBox="1"/>
          <p:nvPr/>
        </p:nvSpPr>
        <p:spPr>
          <a:xfrm>
            <a:off x="909432" y="10044313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5" name="TextBox 52">
            <a:extLst>
              <a:ext uri="{FF2B5EF4-FFF2-40B4-BE49-F238E27FC236}">
                <a16:creationId xmlns:a16="http://schemas.microsoft.com/office/drawing/2014/main" id="{B91B504D-9992-E781-A4C1-2E9012177601}"/>
              </a:ext>
            </a:extLst>
          </p:cNvPr>
          <p:cNvSpPr txBox="1"/>
          <p:nvPr/>
        </p:nvSpPr>
        <p:spPr>
          <a:xfrm>
            <a:off x="909432" y="9018391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2,5M€/Ano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700927A1-FACC-BE30-3ADA-60BCC96001B3}"/>
              </a:ext>
            </a:extLst>
          </p:cNvPr>
          <p:cNvSpPr txBox="1"/>
          <p:nvPr/>
        </p:nvSpPr>
        <p:spPr>
          <a:xfrm>
            <a:off x="13029403" y="9380257"/>
            <a:ext cx="645725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140</a:t>
            </a:r>
          </a:p>
          <a:p>
            <a:pPr>
              <a:lnSpc>
                <a:spcPct val="100000"/>
              </a:lnSpc>
            </a:pPr>
            <a:r>
              <a:rPr lang="pt-PT" sz="36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Técnicos Superiores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1697644" y="4009303"/>
            <a:ext cx="91207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Apoio </a:t>
            </a:r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administrativo às direções de turma.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458C948-708D-2ACC-72C4-E97EB5B6A60C}"/>
              </a:ext>
            </a:extLst>
          </p:cNvPr>
          <p:cNvSpPr txBox="1">
            <a:spLocks/>
          </p:cNvSpPr>
          <p:nvPr/>
        </p:nvSpPr>
        <p:spPr>
          <a:xfrm>
            <a:off x="9326879" y="1334195"/>
            <a:ext cx="13862303" cy="1524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0" i="0" kern="1200">
                <a:solidFill>
                  <a:schemeClr val="tx1"/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pPr algn="ctr"/>
            <a:r>
              <a:rPr lang="pt-PT" sz="6000" dirty="0"/>
              <a:t>Reforço de Técnicos Superiores</a:t>
            </a:r>
          </a:p>
        </p:txBody>
      </p:sp>
      <p:sp>
        <p:nvSpPr>
          <p:cNvPr id="6" name="TextBox 52">
            <a:extLst>
              <a:ext uri="{FF2B5EF4-FFF2-40B4-BE49-F238E27FC236}">
                <a16:creationId xmlns:a16="http://schemas.microsoft.com/office/drawing/2014/main" id="{707B2A53-C217-976D-4B6E-3DF993A3E82C}"/>
              </a:ext>
            </a:extLst>
          </p:cNvPr>
          <p:cNvSpPr txBox="1"/>
          <p:nvPr/>
        </p:nvSpPr>
        <p:spPr>
          <a:xfrm>
            <a:off x="909432" y="11070235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02464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211946"/>
              </p:ext>
            </p:extLst>
          </p:nvPr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1.2. 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Flexibilizar horas extraordinárias e acumulação de funções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Apoiar Mais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8" name="TextBox 52">
            <a:extLst>
              <a:ext uri="{FF2B5EF4-FFF2-40B4-BE49-F238E27FC236}">
                <a16:creationId xmlns:a16="http://schemas.microsoft.com/office/drawing/2014/main" id="{603564A2-4E05-EB29-02B1-4CA7A0AE8B0A}"/>
              </a:ext>
            </a:extLst>
          </p:cNvPr>
          <p:cNvSpPr txBox="1"/>
          <p:nvPr/>
        </p:nvSpPr>
        <p:spPr>
          <a:xfrm>
            <a:off x="9326879" y="2628088"/>
            <a:ext cx="1082649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Quando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é impossível suprir as necessidades </a:t>
            </a: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com recurso aos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mecanismos de contratação.</a:t>
            </a:r>
            <a:r>
              <a:rPr lang="pt-PT" sz="3200" b="1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 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79" y="1334195"/>
            <a:ext cx="13862303" cy="1524824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Atribuição de horas extraordinárias</a:t>
            </a:r>
          </a:p>
        </p:txBody>
      </p:sp>
      <p:sp>
        <p:nvSpPr>
          <p:cNvPr id="2" name="TextBox 52">
            <a:extLst>
              <a:ext uri="{FF2B5EF4-FFF2-40B4-BE49-F238E27FC236}">
                <a16:creationId xmlns:a16="http://schemas.microsoft.com/office/drawing/2014/main" id="{EAA8AB52-ECD3-7875-E235-DAED9409E5B8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5" name="TextBox 52">
            <a:extLst>
              <a:ext uri="{FF2B5EF4-FFF2-40B4-BE49-F238E27FC236}">
                <a16:creationId xmlns:a16="http://schemas.microsoft.com/office/drawing/2014/main" id="{B91B504D-9992-E781-A4C1-2E9012177601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0,96M€/Ano</a:t>
            </a:r>
          </a:p>
        </p:txBody>
      </p:sp>
      <p:pic>
        <p:nvPicPr>
          <p:cNvPr id="7" name="Gráfico 6" descr="Relógio com preenchimento sólido">
            <a:extLst>
              <a:ext uri="{FF2B5EF4-FFF2-40B4-BE49-F238E27FC236}">
                <a16:creationId xmlns:a16="http://schemas.microsoft.com/office/drawing/2014/main" id="{C887FA2D-849D-FCCB-9164-8DD170E93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30" y="6546183"/>
            <a:ext cx="3240000" cy="3240000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700927A1-FACC-BE30-3ADA-60BCC96001B3}"/>
              </a:ext>
            </a:extLst>
          </p:cNvPr>
          <p:cNvSpPr txBox="1"/>
          <p:nvPr/>
        </p:nvSpPr>
        <p:spPr>
          <a:xfrm>
            <a:off x="13029403" y="9380257"/>
            <a:ext cx="6457253" cy="3241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+ 30 000</a:t>
            </a:r>
          </a:p>
          <a:p>
            <a:pPr>
              <a:lnSpc>
                <a:spcPct val="100000"/>
              </a:lnSpc>
            </a:pPr>
            <a:r>
              <a:rPr lang="pt-PT" sz="36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Horas Extraordinárias nos grupos e Escolas sinalizadas</a:t>
            </a:r>
          </a:p>
          <a:p>
            <a:pPr>
              <a:lnSpc>
                <a:spcPct val="100000"/>
              </a:lnSpc>
            </a:pPr>
            <a:r>
              <a:rPr lang="pt-PT" sz="36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(+ 20% face a 2023/2024) 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2946315" y="4060784"/>
            <a:ext cx="102428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Autorizar os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docentes com horas de redução </a:t>
            </a: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do artigo 79.º do ECD a prestar trabalho extraordinário.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A6336F6-60E5-FAFE-48CE-D41BFC8B80EF}"/>
              </a:ext>
            </a:extLst>
          </p:cNvPr>
          <p:cNvSpPr txBox="1"/>
          <p:nvPr/>
        </p:nvSpPr>
        <p:spPr>
          <a:xfrm>
            <a:off x="10431387" y="5483221"/>
            <a:ext cx="116532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Aumentar</a:t>
            </a: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o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limite</a:t>
            </a: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para </a:t>
            </a:r>
            <a:r>
              <a:rPr lang="pt-PT" sz="32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10 horas semanais </a:t>
            </a:r>
            <a:r>
              <a:rPr lang="pt-PT" sz="32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extraordinárias a atribuir a cada docente.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BCB93B67-C6E5-61F3-34CC-65DA6627F2E3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39552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>
                <a:latin typeface="Portuguesa Serif Medium" pitchFamily="2" charset="77"/>
                <a:cs typeface="Portuguesa Serif Medium" pitchFamily="2" charset="77"/>
              </a:rPr>
              <a:t>II.</a:t>
            </a:r>
            <a:br>
              <a:rPr lang="pt-PT"/>
            </a:br>
            <a:r>
              <a:rPr lang="pt-PT"/>
              <a:t>Gerir Melhor</a:t>
            </a:r>
          </a:p>
        </p:txBody>
      </p:sp>
    </p:spTree>
    <p:extLst>
      <p:ext uri="{BB962C8B-B14F-4D97-AF65-F5344CB8AC3E}">
        <p14:creationId xmlns:p14="http://schemas.microsoft.com/office/powerpoint/2010/main" val="4045129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latin typeface="Portuguesa Serif Medium" pitchFamily="2" charset="77"/>
                <a:cs typeface="Portuguesa Serif Medium" pitchFamily="2" charset="77"/>
              </a:rPr>
              <a:t>1.</a:t>
            </a:r>
            <a:br>
              <a:rPr lang="pt-PT" dirty="0"/>
            </a:br>
            <a:r>
              <a:rPr lang="pt-PT" dirty="0"/>
              <a:t>O </a:t>
            </a:r>
            <a:r>
              <a:rPr lang="pt-PT"/>
              <a:t>problema:</a:t>
            </a:r>
            <a:r>
              <a:rPr lang="pt-PT" dirty="0"/>
              <a:t> </a:t>
            </a:r>
            <a:br>
              <a:rPr lang="pt-PT"/>
            </a:br>
            <a:r>
              <a:rPr lang="pt-PT" dirty="0"/>
              <a:t>Alunos sem </a:t>
            </a:r>
            <a:r>
              <a:rPr lang="pt-PT"/>
              <a:t>aulas</a:t>
            </a:r>
            <a:endParaRPr lang="pt-PT" dirty="0"/>
          </a:p>
        </p:txBody>
      </p:sp>
      <p:sp>
        <p:nvSpPr>
          <p:cNvPr id="3" name="Círculo: Oco 2">
            <a:extLst>
              <a:ext uri="{FF2B5EF4-FFF2-40B4-BE49-F238E27FC236}">
                <a16:creationId xmlns:a16="http://schemas.microsoft.com/office/drawing/2014/main" id="{C812251C-4748-FDE3-D8A4-4726F70730A3}"/>
              </a:ext>
            </a:extLst>
          </p:cNvPr>
          <p:cNvSpPr/>
          <p:nvPr/>
        </p:nvSpPr>
        <p:spPr>
          <a:xfrm rot="11173088">
            <a:off x="-9887400" y="14369142"/>
            <a:ext cx="11387695" cy="9049469"/>
          </a:xfrm>
          <a:prstGeom prst="donut">
            <a:avLst>
              <a:gd name="adj" fmla="val 167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>
              <a:solidFill>
                <a:schemeClr val="tx1"/>
              </a:solidFill>
            </a:endParaRPr>
          </a:p>
        </p:txBody>
      </p:sp>
      <p:pic>
        <p:nvPicPr>
          <p:cNvPr id="4" name="Marcador de Posição de Conteúdo 16" descr="Linha de cadeiras e tabelas">
            <a:extLst>
              <a:ext uri="{FF2B5EF4-FFF2-40B4-BE49-F238E27FC236}">
                <a16:creationId xmlns:a16="http://schemas.microsoft.com/office/drawing/2014/main" id="{0520D3BF-7CFF-BF02-A402-24BF4BD0F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231" r="11231"/>
          <a:stretch/>
        </p:blipFill>
        <p:spPr>
          <a:xfrm rot="11173088">
            <a:off x="-7184572" y="10681672"/>
            <a:ext cx="12264968" cy="10545469"/>
          </a:xfrm>
          <a:custGeom>
            <a:avLst/>
            <a:gdLst>
              <a:gd name="connsiteX0" fmla="*/ 1605733 w 5554599"/>
              <a:gd name="connsiteY0" fmla="*/ 0 h 4775867"/>
              <a:gd name="connsiteX1" fmla="*/ 5554599 w 5554599"/>
              <a:gd name="connsiteY1" fmla="*/ 3837323 h 4775867"/>
              <a:gd name="connsiteX2" fmla="*/ 5474372 w 5554599"/>
              <a:gd name="connsiteY2" fmla="*/ 4610678 h 4775867"/>
              <a:gd name="connsiteX3" fmla="*/ 5430663 w 5554599"/>
              <a:gd name="connsiteY3" fmla="*/ 4775867 h 4775867"/>
              <a:gd name="connsiteX4" fmla="*/ 3241536 w 5554599"/>
              <a:gd name="connsiteY4" fmla="*/ 4775867 h 4775867"/>
              <a:gd name="connsiteX5" fmla="*/ 3291702 w 5554599"/>
              <a:gd name="connsiteY5" fmla="*/ 4698096 h 4775867"/>
              <a:gd name="connsiteX6" fmla="*/ 3523120 w 5554599"/>
              <a:gd name="connsiteY6" fmla="*/ 3837323 h 4775867"/>
              <a:gd name="connsiteX7" fmla="*/ 1605733 w 5554599"/>
              <a:gd name="connsiteY7" fmla="*/ 2031479 h 4775867"/>
              <a:gd name="connsiteX8" fmla="*/ 15806 w 5554599"/>
              <a:gd name="connsiteY8" fmla="*/ 2827659 h 4775867"/>
              <a:gd name="connsiteX9" fmla="*/ 0 w 5554599"/>
              <a:gd name="connsiteY9" fmla="*/ 2852162 h 4775867"/>
              <a:gd name="connsiteX10" fmla="*/ 0 w 5554599"/>
              <a:gd name="connsiteY10" fmla="*/ 331718 h 4775867"/>
              <a:gd name="connsiteX11" fmla="*/ 68656 w 5554599"/>
              <a:gd name="connsiteY11" fmla="*/ 301556 h 4775867"/>
              <a:gd name="connsiteX12" fmla="*/ 1605733 w 5554599"/>
              <a:gd name="connsiteY12" fmla="*/ 0 h 477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4599" h="4775867">
                <a:moveTo>
                  <a:pt x="1605733" y="0"/>
                </a:moveTo>
                <a:cubicBezTo>
                  <a:pt x="3786631" y="0"/>
                  <a:pt x="5554599" y="1718028"/>
                  <a:pt x="5554599" y="3837323"/>
                </a:cubicBezTo>
                <a:cubicBezTo>
                  <a:pt x="5554599" y="4102235"/>
                  <a:pt x="5526975" y="4360877"/>
                  <a:pt x="5474372" y="4610678"/>
                </a:cubicBezTo>
                <a:lnTo>
                  <a:pt x="5430663" y="4775867"/>
                </a:lnTo>
                <a:lnTo>
                  <a:pt x="3241536" y="4775867"/>
                </a:lnTo>
                <a:lnTo>
                  <a:pt x="3291702" y="4698096"/>
                </a:lnTo>
                <a:cubicBezTo>
                  <a:pt x="3439288" y="4442220"/>
                  <a:pt x="3523120" y="4148992"/>
                  <a:pt x="3523120" y="3837323"/>
                </a:cubicBezTo>
                <a:cubicBezTo>
                  <a:pt x="3523120" y="2839983"/>
                  <a:pt x="2664677" y="2031479"/>
                  <a:pt x="1605733" y="2031479"/>
                </a:cubicBezTo>
                <a:cubicBezTo>
                  <a:pt x="943893" y="2031479"/>
                  <a:pt x="360374" y="2347301"/>
                  <a:pt x="15806" y="2827659"/>
                </a:cubicBezTo>
                <a:lnTo>
                  <a:pt x="0" y="2852162"/>
                </a:lnTo>
                <a:lnTo>
                  <a:pt x="0" y="331718"/>
                </a:lnTo>
                <a:lnTo>
                  <a:pt x="68656" y="301556"/>
                </a:lnTo>
                <a:cubicBezTo>
                  <a:pt x="541092" y="107377"/>
                  <a:pt x="1060509" y="0"/>
                  <a:pt x="1605733" y="0"/>
                </a:cubicBezTo>
                <a:close/>
              </a:path>
            </a:pathLst>
          </a:custGeom>
          <a:blipFill>
            <a:blip r:embed="rId3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808568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 descr="Sala de Aulas com preenchimento sólido">
            <a:extLst>
              <a:ext uri="{FF2B5EF4-FFF2-40B4-BE49-F238E27FC236}">
                <a16:creationId xmlns:a16="http://schemas.microsoft.com/office/drawing/2014/main" id="{B112D50C-48CA-772E-A7AA-804CFB49B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25" y="6698924"/>
            <a:ext cx="3240000" cy="32400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2.1.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Flexibilizar a gestão da componente letiva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Gerir Melhor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9" name="TextBox 52">
            <a:extLst>
              <a:ext uri="{FF2B5EF4-FFF2-40B4-BE49-F238E27FC236}">
                <a16:creationId xmlns:a16="http://schemas.microsoft.com/office/drawing/2014/main" id="{700927A1-FACC-BE30-3ADA-60BCC96001B3}"/>
              </a:ext>
            </a:extLst>
          </p:cNvPr>
          <p:cNvSpPr txBox="1"/>
          <p:nvPr/>
        </p:nvSpPr>
        <p:spPr>
          <a:xfrm>
            <a:off x="13029398" y="9449475"/>
            <a:ext cx="645725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9600" b="1" i="0" u="none" strike="noStrike" kern="1200" cap="none" spc="0" normalizeH="0" baseline="0" noProof="0" dirty="0">
                <a:ln>
                  <a:noFill/>
                </a:ln>
                <a:solidFill>
                  <a:srgbClr val="5B9C86"/>
                </a:solidFill>
                <a:effectLst/>
                <a:uLnTx/>
                <a:uFillTx/>
                <a:latin typeface="Portuguesa Sans" pitchFamily="2" charset="77"/>
                <a:ea typeface="+mn-ea"/>
                <a:cs typeface="Portuguesa Sans" pitchFamily="2" charset="77"/>
              </a:rPr>
              <a:t>GERIR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3600" dirty="0">
                <a:solidFill>
                  <a:srgbClr val="E8E8E8">
                    <a:lumMod val="25000"/>
                  </a:srgbClr>
                </a:solidFill>
                <a:latin typeface="Portuguesa Sans Regular"/>
                <a:cs typeface="+mn-cs"/>
              </a:rPr>
              <a:t>Horários de disciplinas críticas</a:t>
            </a:r>
            <a:endParaRPr kumimoji="0" lang="pt-PT" sz="3600" b="0" i="0" u="none" strike="noStrike" kern="1200" cap="none" spc="0" normalizeH="0" baseline="0" noProof="0" dirty="0">
              <a:ln>
                <a:noFill/>
              </a:ln>
              <a:solidFill>
                <a:srgbClr val="E8E8E8">
                  <a:lumMod val="25000"/>
                </a:srgbClr>
              </a:solidFill>
              <a:effectLst/>
              <a:highlight>
                <a:srgbClr val="FFFF00"/>
              </a:highlight>
              <a:uLnTx/>
              <a:uFillTx/>
              <a:latin typeface="Portuguesa Sans Regular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0912663" y="4174360"/>
            <a:ext cx="106907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Desenho dos horários para evitar sobreposição de disciplinas críticas, para permitir compensar a ausência de professores.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458C948-708D-2ACC-72C4-E97EB5B6A60C}"/>
              </a:ext>
            </a:extLst>
          </p:cNvPr>
          <p:cNvSpPr txBox="1">
            <a:spLocks/>
          </p:cNvSpPr>
          <p:nvPr/>
        </p:nvSpPr>
        <p:spPr>
          <a:xfrm>
            <a:off x="9326879" y="1334195"/>
            <a:ext cx="13862303" cy="1524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0" i="0" kern="1200">
                <a:solidFill>
                  <a:schemeClr val="tx1"/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pPr algn="ctr"/>
            <a:r>
              <a:rPr lang="pt-PT" sz="6000" dirty="0"/>
              <a:t>Flexibilizar a gestão de horário para garantir que todos os alunos se encontram em aprendizagem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90164B83-A1F2-6A93-867B-AB94C9FCEB5C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9EBEE867-7479-CDDA-39D6-88D549B17764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F61DC6BB-50FA-5217-77F6-7240BAE6621A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3493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 descr="Aperto de mão com preenchimento sólido">
            <a:extLst>
              <a:ext uri="{FF2B5EF4-FFF2-40B4-BE49-F238E27FC236}">
                <a16:creationId xmlns:a16="http://schemas.microsoft.com/office/drawing/2014/main" id="{0A4B3DB5-2C40-36EA-F198-495118D9B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30" y="6858000"/>
            <a:ext cx="3240000" cy="32400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985893"/>
              </p:ext>
            </p:extLst>
          </p:nvPr>
        </p:nvGraphicFramePr>
        <p:xfrm>
          <a:off x="609600" y="1178560"/>
          <a:ext cx="7293935" cy="13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2.2.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Acelerar o processo de contratação durante o ano letivo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Gerir Melhor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9" name="TextBox 52">
            <a:extLst>
              <a:ext uri="{FF2B5EF4-FFF2-40B4-BE49-F238E27FC236}">
                <a16:creationId xmlns:a16="http://schemas.microsoft.com/office/drawing/2014/main" id="{700927A1-FACC-BE30-3ADA-60BCC96001B3}"/>
              </a:ext>
            </a:extLst>
          </p:cNvPr>
          <p:cNvSpPr txBox="1"/>
          <p:nvPr/>
        </p:nvSpPr>
        <p:spPr>
          <a:xfrm>
            <a:off x="13029403" y="9380257"/>
            <a:ext cx="6457253" cy="26879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TODOS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Portuguesa Sans Regular"/>
                <a:ea typeface="+mn-ea"/>
                <a:cs typeface="+mn-cs"/>
              </a:rPr>
              <a:t>Contratação todos os dias da semana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0912665" y="3995980"/>
            <a:ext cx="1069072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Permitir a seleção de candidatos de forma mais célere</a:t>
            </a:r>
            <a:r>
              <a:rPr lang="pt-PT" sz="440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durante o ano letivo</a:t>
            </a:r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.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A458C948-708D-2ACC-72C4-E97EB5B6A60C}"/>
              </a:ext>
            </a:extLst>
          </p:cNvPr>
          <p:cNvSpPr txBox="1">
            <a:spLocks/>
          </p:cNvSpPr>
          <p:nvPr/>
        </p:nvSpPr>
        <p:spPr>
          <a:xfrm>
            <a:off x="10735056" y="1334195"/>
            <a:ext cx="11539728" cy="1524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0" i="0" kern="1200">
                <a:solidFill>
                  <a:schemeClr val="tx1"/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pPr algn="ctr"/>
            <a:r>
              <a:rPr lang="pt-PT" sz="6000" dirty="0"/>
              <a:t>Agilizar a contratação de escola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173AD360-C1CD-AB8E-7AA4-0AF5A7628196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21D9922D-FA43-E5A4-6B64-5DDB13AD7C6C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24DA8059-9D67-569E-18E1-CD2BB6DD7242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6231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 descr="Relógio com preenchimento sólido">
            <a:extLst>
              <a:ext uri="{FF2B5EF4-FFF2-40B4-BE49-F238E27FC236}">
                <a16:creationId xmlns:a16="http://schemas.microsoft.com/office/drawing/2014/main" id="{C887FA2D-849D-FCCB-9164-8DD170E93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28" y="6562837"/>
            <a:ext cx="3240000" cy="3240000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427651"/>
              </p:ext>
            </p:extLst>
          </p:nvPr>
        </p:nvGraphicFramePr>
        <p:xfrm>
          <a:off x="609600" y="1178560"/>
          <a:ext cx="7293935" cy="11834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2.3.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Reduzir horários incompletos e temporários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Gerir Melhor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79" y="1334195"/>
            <a:ext cx="13862303" cy="1524824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Completar o serviço docente e criação de uma bolsa de horas de crédito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0760995" y="3762070"/>
            <a:ext cx="1099406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Permitir a </a:t>
            </a:r>
            <a:r>
              <a:rPr lang="pt-PT" sz="44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agregação de horários</a:t>
            </a:r>
            <a:r>
              <a:rPr lang="pt-PT" sz="44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no mesmo ou em agrupamento distinto daquele onde o docente está colocado (horários incompletos).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46E3EDB0-CDF7-A5FB-309D-914C99A117F6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F88FC491-E6B2-5FF1-5BBC-6DAF731CF8EE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4,1M€ / Ano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D7661B57-7DEF-C413-2800-5725F2A574FE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E04229BA-3720-EEC5-5461-EAC50365BA7A}"/>
              </a:ext>
            </a:extLst>
          </p:cNvPr>
          <p:cNvSpPr txBox="1"/>
          <p:nvPr/>
        </p:nvSpPr>
        <p:spPr>
          <a:xfrm>
            <a:off x="13029403" y="9380257"/>
            <a:ext cx="6457253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3 000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36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Portuguesa Sans Regular"/>
                <a:ea typeface="+mn-ea"/>
                <a:cs typeface="+mn-cs"/>
              </a:rPr>
              <a:t>Horas de crédito</a:t>
            </a:r>
          </a:p>
        </p:txBody>
      </p:sp>
    </p:spTree>
    <p:extLst>
      <p:ext uri="{BB962C8B-B14F-4D97-AF65-F5344CB8AC3E}">
        <p14:creationId xmlns:p14="http://schemas.microsoft.com/office/powerpoint/2010/main" val="2800339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5081614"/>
              </p:ext>
            </p:extLst>
          </p:nvPr>
        </p:nvGraphicFramePr>
        <p:xfrm>
          <a:off x="609600" y="1178560"/>
          <a:ext cx="7293935" cy="11834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2.4.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Substituição de docentes com baixa médica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Gerir Melhor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8" name="TextBox 52">
            <a:extLst>
              <a:ext uri="{FF2B5EF4-FFF2-40B4-BE49-F238E27FC236}">
                <a16:creationId xmlns:a16="http://schemas.microsoft.com/office/drawing/2014/main" id="{603564A2-4E05-EB29-02B1-4CA7A0AE8B0A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ANUAIS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Horários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3371" y="991672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/>
              <a:t>Permitir o recrutamento anual de professores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11323218" y="3312976"/>
            <a:ext cx="1031131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Alargar de 3 meses para 1 ano o período da substituição dos docentes cuja junta médica indica incapacidade para exercício de funções todo o ano letivo.</a:t>
            </a:r>
          </a:p>
        </p:txBody>
      </p:sp>
      <p:pic>
        <p:nvPicPr>
          <p:cNvPr id="7" name="Gráfico 6" descr="Contrato com preenchimento sólido">
            <a:extLst>
              <a:ext uri="{FF2B5EF4-FFF2-40B4-BE49-F238E27FC236}">
                <a16:creationId xmlns:a16="http://schemas.microsoft.com/office/drawing/2014/main" id="{FF1E26A9-1427-D2E6-3B92-06A58AF57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58876" y="6580568"/>
            <a:ext cx="3240000" cy="3240000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C83665D1-A5A1-5741-42A5-AF0DC75B191E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Set/2024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D287150-8466-362A-8D43-9C5473F22F2D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511F5C74-59B4-73A3-D87D-A04AE560E106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5662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254571"/>
              </p:ext>
            </p:extLst>
          </p:nvPr>
        </p:nvGraphicFramePr>
        <p:xfrm>
          <a:off x="609600" y="1178560"/>
          <a:ext cx="7293935" cy="11834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2.5.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Reduzir</a:t>
                      </a:r>
                      <a:r>
                        <a:rPr kumimoji="0" lang="de-DE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 as mobilidades estatutárias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Gerir Melhor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4" y="1490362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Diminuir os docentes destacados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11420269" y="4089522"/>
            <a:ext cx="103113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Reduzir o total das mobilidades atribuídas nos grupos de recrutamento deficitários em relação ao ano letivo 2023/2024.</a:t>
            </a:r>
          </a:p>
        </p:txBody>
      </p:sp>
      <p:pic>
        <p:nvPicPr>
          <p:cNvPr id="10" name="Gráfico 9" descr="Gráfico de tendência descendente com preenchimento sólido">
            <a:extLst>
              <a:ext uri="{FF2B5EF4-FFF2-40B4-BE49-F238E27FC236}">
                <a16:creationId xmlns:a16="http://schemas.microsoft.com/office/drawing/2014/main" id="{3CD3B606-5687-D564-1DAD-8DF9852DF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93519" y="6873796"/>
            <a:ext cx="3170714" cy="3170714"/>
          </a:xfrm>
          <a:prstGeom prst="rect">
            <a:avLst/>
          </a:prstGeom>
        </p:spPr>
      </p:pic>
      <p:sp>
        <p:nvSpPr>
          <p:cNvPr id="7" name="TextBox 52">
            <a:extLst>
              <a:ext uri="{FF2B5EF4-FFF2-40B4-BE49-F238E27FC236}">
                <a16:creationId xmlns:a16="http://schemas.microsoft.com/office/drawing/2014/main" id="{AACDF2C9-A7F8-F44E-D8B9-E29174A31371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err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Jul</a:t>
            </a: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/2024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92409387-C64B-0DE1-918D-53E23EB5754A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3E2751F1-EFEC-863C-9E00-53D9194658F8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AB36258A-A937-CC94-FCC2-230ED9C873D3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-25%</a:t>
            </a:r>
          </a:p>
          <a:p>
            <a:pPr>
              <a:lnSpc>
                <a:spcPct val="100000"/>
              </a:lnSpc>
            </a:pPr>
            <a:r>
              <a:rPr lang="pt-PT" sz="40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Destacamentos atribuídos</a:t>
            </a:r>
          </a:p>
        </p:txBody>
      </p:sp>
    </p:spTree>
    <p:extLst>
      <p:ext uri="{BB962C8B-B14F-4D97-AF65-F5344CB8AC3E}">
        <p14:creationId xmlns:p14="http://schemas.microsoft.com/office/powerpoint/2010/main" val="3161102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3E111-A716-528F-8B68-F8181FCB3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>
                <a:latin typeface="Portuguesa Serif Medium" pitchFamily="2" charset="77"/>
                <a:cs typeface="Portuguesa Serif Medium" pitchFamily="2" charset="77"/>
              </a:rPr>
              <a:t>III.</a:t>
            </a:r>
            <a:br>
              <a:rPr lang="pt-PT" dirty="0"/>
            </a:br>
            <a:r>
              <a:rPr lang="pt-PT"/>
              <a:t>Reter e Atrair Docentes</a:t>
            </a:r>
          </a:p>
        </p:txBody>
      </p:sp>
    </p:spTree>
    <p:extLst>
      <p:ext uri="{BB962C8B-B14F-4D97-AF65-F5344CB8AC3E}">
        <p14:creationId xmlns:p14="http://schemas.microsoft.com/office/powerpoint/2010/main" val="3676307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522741"/>
              </p:ext>
            </p:extLst>
          </p:nvPr>
        </p:nvGraphicFramePr>
        <p:xfrm>
          <a:off x="609600" y="1178560"/>
          <a:ext cx="7293935" cy="1086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3.1.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Recrutar</a:t>
                      </a:r>
                      <a:r>
                        <a:rPr kumimoji="0" lang="de-DE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 docentes aposentados </a:t>
                      </a:r>
                      <a:endParaRPr kumimoji="0" lang="pt-PT" sz="7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8" name="TextBox 52">
            <a:extLst>
              <a:ext uri="{FF2B5EF4-FFF2-40B4-BE49-F238E27FC236}">
                <a16:creationId xmlns:a16="http://schemas.microsoft.com/office/drawing/2014/main" id="{603564A2-4E05-EB29-02B1-4CA7A0AE8B0A}"/>
              </a:ext>
            </a:extLst>
          </p:cNvPr>
          <p:cNvSpPr txBox="1"/>
          <p:nvPr/>
        </p:nvSpPr>
        <p:spPr>
          <a:xfrm>
            <a:off x="14638025" y="9938924"/>
            <a:ext cx="3440597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rgbClr val="5B9C86"/>
                </a:solidFill>
                <a:latin typeface="Portuguesa Sans" pitchFamily="2" charset="77"/>
                <a:cs typeface="Portuguesa Sans" pitchFamily="2" charset="77"/>
              </a:rPr>
              <a:t>200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Docentes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6" y="949410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Viabilizar a contratação de docentes aposentados com remuneração extra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7E6D3E-9ED7-AB6F-69A3-4C9DE3DFEF66}"/>
              </a:ext>
            </a:extLst>
          </p:cNvPr>
          <p:cNvSpPr txBox="1"/>
          <p:nvPr/>
        </p:nvSpPr>
        <p:spPr>
          <a:xfrm>
            <a:off x="11420271" y="4109428"/>
            <a:ext cx="103113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Atrair docentes aposentados dos grupos de recrutamento deficitários com o pagamento da devida compensação pelo índice 167. </a:t>
            </a:r>
          </a:p>
        </p:txBody>
      </p:sp>
      <p:pic>
        <p:nvPicPr>
          <p:cNvPr id="7" name="Gráfico 6" descr="Sala de Aulas com preenchimento sólido">
            <a:extLst>
              <a:ext uri="{FF2B5EF4-FFF2-40B4-BE49-F238E27FC236}">
                <a16:creationId xmlns:a16="http://schemas.microsoft.com/office/drawing/2014/main" id="{E659993F-6A52-5524-8F9E-30FC5224E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25" y="6698924"/>
            <a:ext cx="3240000" cy="3240000"/>
          </a:xfrm>
          <a:prstGeom prst="rect">
            <a:avLst/>
          </a:prstGeom>
        </p:spPr>
      </p:pic>
      <p:sp>
        <p:nvSpPr>
          <p:cNvPr id="10" name="TextBox 52">
            <a:extLst>
              <a:ext uri="{FF2B5EF4-FFF2-40B4-BE49-F238E27FC236}">
                <a16:creationId xmlns:a16="http://schemas.microsoft.com/office/drawing/2014/main" id="{2243F8AE-7378-DBEA-97F6-644CE39657EF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2025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640F6B6B-A522-555A-A937-6557132C29E3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3,28M€ / Ano</a:t>
            </a: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9A99352B-B29C-9086-4345-07493D8E77E1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1814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196565"/>
              </p:ext>
            </p:extLst>
          </p:nvPr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3.2.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Incentivar o prolongamento da vida ativa dos professores</a:t>
                      </a:r>
                      <a:r>
                        <a:rPr kumimoji="0" lang="de-DE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 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286" y="1518281"/>
            <a:ext cx="14045184" cy="1224398"/>
          </a:xfrm>
        </p:spPr>
        <p:txBody>
          <a:bodyPr>
            <a:noAutofit/>
          </a:bodyPr>
          <a:lstStyle/>
          <a:p>
            <a:pPr algn="ctr"/>
            <a:r>
              <a:rPr lang="pt-PT" sz="6000"/>
              <a:t>Suplemento remuneratório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FF290C9-F153-3434-8148-1DD07B5757F9}"/>
              </a:ext>
            </a:extLst>
          </p:cNvPr>
          <p:cNvSpPr txBox="1">
            <a:spLocks/>
          </p:cNvSpPr>
          <p:nvPr/>
        </p:nvSpPr>
        <p:spPr>
          <a:xfrm>
            <a:off x="11563843" y="4114217"/>
            <a:ext cx="9830069" cy="18684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0" i="0" kern="1200">
                <a:solidFill>
                  <a:schemeClr val="tx1"/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pPr algn="ctr"/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ea typeface="+mn-ea"/>
                <a:cs typeface="Portuguesa Sans" pitchFamily="2" charset="77"/>
              </a:rPr>
              <a:t>Remuneração adicional, até 750€ mensais brutos, para quem atingir a idade de reforma e queira continuar a dar aulas.</a:t>
            </a:r>
          </a:p>
        </p:txBody>
      </p:sp>
      <p:pic>
        <p:nvPicPr>
          <p:cNvPr id="6" name="Gráfico 5" descr="Sala de Aulas com preenchimento sólido">
            <a:extLst>
              <a:ext uri="{FF2B5EF4-FFF2-40B4-BE49-F238E27FC236}">
                <a16:creationId xmlns:a16="http://schemas.microsoft.com/office/drawing/2014/main" id="{86CC79C6-E958-EBD8-9065-AED6E1A61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25" y="6698924"/>
            <a:ext cx="3240000" cy="3240000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32F62129-11E9-C337-CE7A-2A6B6171059F}"/>
              </a:ext>
            </a:extLst>
          </p:cNvPr>
          <p:cNvSpPr txBox="1"/>
          <p:nvPr/>
        </p:nvSpPr>
        <p:spPr>
          <a:xfrm>
            <a:off x="14638025" y="9938924"/>
            <a:ext cx="3440597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rgbClr val="5B9C86"/>
                </a:solidFill>
                <a:latin typeface="Portuguesa Sans" pitchFamily="2" charset="77"/>
                <a:cs typeface="Portuguesa Sans" pitchFamily="2" charset="77"/>
              </a:rPr>
              <a:t>1000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Docentes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397ACF8E-91AF-A1A0-8D65-ABEA3ECF7BE5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2025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D5344D65-C828-B437-70C3-644FB0E272B1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9M€ / Ano</a:t>
            </a: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9DE02437-B5C5-547A-DAFA-44F145169C19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4792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2235"/>
              </p:ext>
            </p:extLst>
          </p:nvPr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3.3.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Recuperar docentes que abandonaram a carreira</a:t>
                      </a:r>
                      <a:endParaRPr kumimoji="0" lang="pt-PT" sz="7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8" name="TextBox 52">
            <a:extLst>
              <a:ext uri="{FF2B5EF4-FFF2-40B4-BE49-F238E27FC236}">
                <a16:creationId xmlns:a16="http://schemas.microsoft.com/office/drawing/2014/main" id="{603564A2-4E05-EB29-02B1-4CA7A0AE8B0A}"/>
              </a:ext>
            </a:extLst>
          </p:cNvPr>
          <p:cNvSpPr txBox="1"/>
          <p:nvPr/>
        </p:nvSpPr>
        <p:spPr>
          <a:xfrm>
            <a:off x="9326878" y="3351783"/>
            <a:ext cx="11172693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Campanha de sensibilização </a:t>
            </a:r>
            <a:r>
              <a:rPr lang="pt-PT" sz="36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para potenciar o regresso de docentes à profissão.</a:t>
            </a:r>
            <a:endParaRPr lang="pt-PT" sz="3600" b="1" dirty="0">
              <a:solidFill>
                <a:srgbClr val="E8E8E8">
                  <a:lumMod val="25000"/>
                </a:srgbClr>
              </a:solidFill>
              <a:latin typeface="Portuguesa Sans Regular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79" y="1334195"/>
            <a:ext cx="13862303" cy="1524824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Recuperar docentes para a carreira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D2929-FEE4-E45C-920E-996B2C78901D}"/>
              </a:ext>
            </a:extLst>
          </p:cNvPr>
          <p:cNvSpPr txBox="1"/>
          <p:nvPr/>
        </p:nvSpPr>
        <p:spPr>
          <a:xfrm>
            <a:off x="11291776" y="4944598"/>
            <a:ext cx="118974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PT" sz="36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Regime de 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mobilidade </a:t>
            </a:r>
            <a:r>
              <a:rPr lang="pt-PT" sz="3600" b="1" dirty="0" err="1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intercarreiras</a:t>
            </a:r>
            <a:r>
              <a:rPr lang="pt-PT" sz="36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</a:t>
            </a:r>
            <a:r>
              <a:rPr lang="pt-PT" sz="36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na administração pública com reposicionamento na carreira.</a:t>
            </a:r>
          </a:p>
          <a:p>
            <a:pPr algn="r"/>
            <a:r>
              <a:rPr lang="pt-PT" sz="36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</a:t>
            </a:r>
          </a:p>
        </p:txBody>
      </p:sp>
      <p:pic>
        <p:nvPicPr>
          <p:cNvPr id="6" name="Gráfico 5" descr="Sala de Aulas com preenchimento sólido">
            <a:extLst>
              <a:ext uri="{FF2B5EF4-FFF2-40B4-BE49-F238E27FC236}">
                <a16:creationId xmlns:a16="http://schemas.microsoft.com/office/drawing/2014/main" id="{70922830-1BB6-7448-5184-E9786022C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38025" y="6698924"/>
            <a:ext cx="3240000" cy="3240000"/>
          </a:xfrm>
          <a:prstGeom prst="rect">
            <a:avLst/>
          </a:prstGeom>
        </p:spPr>
      </p:pic>
      <p:sp>
        <p:nvSpPr>
          <p:cNvPr id="10" name="TextBox 52">
            <a:extLst>
              <a:ext uri="{FF2B5EF4-FFF2-40B4-BE49-F238E27FC236}">
                <a16:creationId xmlns:a16="http://schemas.microsoft.com/office/drawing/2014/main" id="{302DD042-36A3-656F-939C-27A0CEFD08C6}"/>
              </a:ext>
            </a:extLst>
          </p:cNvPr>
          <p:cNvSpPr txBox="1"/>
          <p:nvPr/>
        </p:nvSpPr>
        <p:spPr>
          <a:xfrm>
            <a:off x="14338571" y="9938924"/>
            <a:ext cx="3832698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rgbClr val="5B9C86"/>
                </a:solidFill>
                <a:latin typeface="Portuguesa Sans" pitchFamily="2" charset="77"/>
                <a:cs typeface="Portuguesa Sans" pitchFamily="2" charset="77"/>
              </a:rPr>
              <a:t>500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Docentes de regresso</a:t>
            </a: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62B15EE1-8619-5398-9578-B5D0B40B4FA8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2025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4" name="TextBox 52">
            <a:extLst>
              <a:ext uri="{FF2B5EF4-FFF2-40B4-BE49-F238E27FC236}">
                <a16:creationId xmlns:a16="http://schemas.microsoft.com/office/drawing/2014/main" id="{16B438C0-F454-FBAD-910F-9BABA2D140F3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0,2M€ / Ano</a:t>
            </a: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2950E565-7754-608B-52F0-498B7882CDB0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6234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842974"/>
              </p:ext>
            </p:extLst>
          </p:nvPr>
        </p:nvGraphicFramePr>
        <p:xfrm>
          <a:off x="609600" y="1178560"/>
          <a:ext cx="7293935" cy="1086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3.4. </a:t>
                      </a: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Recrutamento de bolseiros de doutoramento</a:t>
                      </a:r>
                      <a:endParaRPr kumimoji="0" lang="pt-PT" sz="7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6" y="949410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Possibilitar a acumulação de até 10 horas a bolseiros de doutoramento</a:t>
            </a:r>
          </a:p>
        </p:txBody>
      </p:sp>
      <p:pic>
        <p:nvPicPr>
          <p:cNvPr id="6" name="Gráfico 5" descr="Capelo com preenchimento sólido">
            <a:extLst>
              <a:ext uri="{FF2B5EF4-FFF2-40B4-BE49-F238E27FC236}">
                <a16:creationId xmlns:a16="http://schemas.microsoft.com/office/drawing/2014/main" id="{910C003F-D34D-454E-7D21-0A5ED1F60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42135" y="6858000"/>
            <a:ext cx="3267592" cy="3267592"/>
          </a:xfrm>
          <a:prstGeom prst="rect">
            <a:avLst/>
          </a:prstGeom>
        </p:spPr>
      </p:pic>
      <p:sp>
        <p:nvSpPr>
          <p:cNvPr id="9" name="TextBox 52">
            <a:extLst>
              <a:ext uri="{FF2B5EF4-FFF2-40B4-BE49-F238E27FC236}">
                <a16:creationId xmlns:a16="http://schemas.microsoft.com/office/drawing/2014/main" id="{6BACFA99-B297-8B7C-69F2-DF3F326F22CF}"/>
              </a:ext>
            </a:extLst>
          </p:cNvPr>
          <p:cNvSpPr txBox="1"/>
          <p:nvPr/>
        </p:nvSpPr>
        <p:spPr>
          <a:xfrm>
            <a:off x="910132" y="10044510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Ano letivo 2024/2025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5A7C19A-9053-CF80-C4E0-5CD3559084F3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34E2D65B-B861-6590-1F28-356DD11A568B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0DD8E0DF-38E3-3EAB-86E6-096E4289C994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500</a:t>
            </a:r>
          </a:p>
          <a:p>
            <a:pPr>
              <a:lnSpc>
                <a:spcPct val="100000"/>
              </a:lnSpc>
            </a:pPr>
            <a:r>
              <a:rPr lang="pt-PT" sz="40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Bolseiros</a:t>
            </a:r>
          </a:p>
        </p:txBody>
      </p:sp>
    </p:spTree>
    <p:extLst>
      <p:ext uri="{BB962C8B-B14F-4D97-AF65-F5344CB8AC3E}">
        <p14:creationId xmlns:p14="http://schemas.microsoft.com/office/powerpoint/2010/main" val="24617937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42D410A-359E-A16D-614D-703ACF1AE8B1}"/>
              </a:ext>
            </a:extLst>
          </p:cNvPr>
          <p:cNvSpPr/>
          <p:nvPr/>
        </p:nvSpPr>
        <p:spPr>
          <a:xfrm>
            <a:off x="7113994" y="8802134"/>
            <a:ext cx="16078500" cy="267310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61FEB35-C80D-D0C9-7761-DA7F05F24884}"/>
              </a:ext>
            </a:extLst>
          </p:cNvPr>
          <p:cNvSpPr/>
          <p:nvPr/>
        </p:nvSpPr>
        <p:spPr>
          <a:xfrm>
            <a:off x="6105018" y="5015854"/>
            <a:ext cx="17087477" cy="2966121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8" name="Círculo: Oco 17">
            <a:extLst>
              <a:ext uri="{FF2B5EF4-FFF2-40B4-BE49-F238E27FC236}">
                <a16:creationId xmlns:a16="http://schemas.microsoft.com/office/drawing/2014/main" id="{9E9BCF07-D25A-B259-C497-6009EF2BF59D}"/>
              </a:ext>
            </a:extLst>
          </p:cNvPr>
          <p:cNvSpPr/>
          <p:nvPr/>
        </p:nvSpPr>
        <p:spPr>
          <a:xfrm>
            <a:off x="-2702828" y="6858000"/>
            <a:ext cx="11387695" cy="9049469"/>
          </a:xfrm>
          <a:prstGeom prst="donut">
            <a:avLst>
              <a:gd name="adj" fmla="val 167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>
              <a:solidFill>
                <a:schemeClr val="tx1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E4C26B3-4AF0-08D8-5FFF-96230F28F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8131" y="424688"/>
            <a:ext cx="16549088" cy="2651126"/>
          </a:xfrm>
        </p:spPr>
        <p:txBody>
          <a:bodyPr/>
          <a:lstStyle/>
          <a:p>
            <a:r>
              <a:rPr lang="pt-PT" dirty="0"/>
              <a:t>O problema: Alunos sem aulas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F2FAFE3-BF30-DFB0-C138-6951977CF156}"/>
              </a:ext>
            </a:extLst>
          </p:cNvPr>
          <p:cNvSpPr/>
          <p:nvPr/>
        </p:nvSpPr>
        <p:spPr>
          <a:xfrm>
            <a:off x="7113995" y="5938242"/>
            <a:ext cx="831125" cy="23943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B29AE9-33BB-FF66-A0CE-82568C36ED6E}"/>
              </a:ext>
            </a:extLst>
          </p:cNvPr>
          <p:cNvSpPr/>
          <p:nvPr/>
        </p:nvSpPr>
        <p:spPr>
          <a:xfrm>
            <a:off x="7423087" y="8700146"/>
            <a:ext cx="831125" cy="1487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76788FE-C412-B67A-8CA4-5817C9FA83E9}"/>
              </a:ext>
            </a:extLst>
          </p:cNvPr>
          <p:cNvSpPr/>
          <p:nvPr/>
        </p:nvSpPr>
        <p:spPr>
          <a:xfrm>
            <a:off x="7423087" y="10555478"/>
            <a:ext cx="831125" cy="187320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2827B2B-55AE-70C1-78EE-999B7846949E}"/>
              </a:ext>
            </a:extLst>
          </p:cNvPr>
          <p:cNvSpPr/>
          <p:nvPr/>
        </p:nvSpPr>
        <p:spPr>
          <a:xfrm>
            <a:off x="6105019" y="3990879"/>
            <a:ext cx="864742" cy="15798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A0449A6-3F30-5D28-D4B1-BE5E43973642}"/>
              </a:ext>
            </a:extLst>
          </p:cNvPr>
          <p:cNvSpPr/>
          <p:nvPr/>
        </p:nvSpPr>
        <p:spPr>
          <a:xfrm>
            <a:off x="6105018" y="3990879"/>
            <a:ext cx="1008977" cy="157980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pic>
        <p:nvPicPr>
          <p:cNvPr id="17" name="Marcador de Posição de Conteúdo 16" descr="Linha de cadeiras e tabelas">
            <a:extLst>
              <a:ext uri="{FF2B5EF4-FFF2-40B4-BE49-F238E27FC236}">
                <a16:creationId xmlns:a16="http://schemas.microsoft.com/office/drawing/2014/main" id="{D0973A80-AD89-F245-FB9E-36BD0B1EE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231" r="11231"/>
          <a:stretch/>
        </p:blipFill>
        <p:spPr>
          <a:xfrm>
            <a:off x="0" y="3170530"/>
            <a:ext cx="12264968" cy="10545469"/>
          </a:xfrm>
          <a:custGeom>
            <a:avLst/>
            <a:gdLst>
              <a:gd name="connsiteX0" fmla="*/ 1605733 w 5554599"/>
              <a:gd name="connsiteY0" fmla="*/ 0 h 4775867"/>
              <a:gd name="connsiteX1" fmla="*/ 5554599 w 5554599"/>
              <a:gd name="connsiteY1" fmla="*/ 3837323 h 4775867"/>
              <a:gd name="connsiteX2" fmla="*/ 5474372 w 5554599"/>
              <a:gd name="connsiteY2" fmla="*/ 4610678 h 4775867"/>
              <a:gd name="connsiteX3" fmla="*/ 5430663 w 5554599"/>
              <a:gd name="connsiteY3" fmla="*/ 4775867 h 4775867"/>
              <a:gd name="connsiteX4" fmla="*/ 3241536 w 5554599"/>
              <a:gd name="connsiteY4" fmla="*/ 4775867 h 4775867"/>
              <a:gd name="connsiteX5" fmla="*/ 3291702 w 5554599"/>
              <a:gd name="connsiteY5" fmla="*/ 4698096 h 4775867"/>
              <a:gd name="connsiteX6" fmla="*/ 3523120 w 5554599"/>
              <a:gd name="connsiteY6" fmla="*/ 3837323 h 4775867"/>
              <a:gd name="connsiteX7" fmla="*/ 1605733 w 5554599"/>
              <a:gd name="connsiteY7" fmla="*/ 2031479 h 4775867"/>
              <a:gd name="connsiteX8" fmla="*/ 15806 w 5554599"/>
              <a:gd name="connsiteY8" fmla="*/ 2827659 h 4775867"/>
              <a:gd name="connsiteX9" fmla="*/ 0 w 5554599"/>
              <a:gd name="connsiteY9" fmla="*/ 2852162 h 4775867"/>
              <a:gd name="connsiteX10" fmla="*/ 0 w 5554599"/>
              <a:gd name="connsiteY10" fmla="*/ 331718 h 4775867"/>
              <a:gd name="connsiteX11" fmla="*/ 68656 w 5554599"/>
              <a:gd name="connsiteY11" fmla="*/ 301556 h 4775867"/>
              <a:gd name="connsiteX12" fmla="*/ 1605733 w 5554599"/>
              <a:gd name="connsiteY12" fmla="*/ 0 h 477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4599" h="4775867">
                <a:moveTo>
                  <a:pt x="1605733" y="0"/>
                </a:moveTo>
                <a:cubicBezTo>
                  <a:pt x="3786631" y="0"/>
                  <a:pt x="5554599" y="1718028"/>
                  <a:pt x="5554599" y="3837323"/>
                </a:cubicBezTo>
                <a:cubicBezTo>
                  <a:pt x="5554599" y="4102235"/>
                  <a:pt x="5526975" y="4360877"/>
                  <a:pt x="5474372" y="4610678"/>
                </a:cubicBezTo>
                <a:lnTo>
                  <a:pt x="5430663" y="4775867"/>
                </a:lnTo>
                <a:lnTo>
                  <a:pt x="3241536" y="4775867"/>
                </a:lnTo>
                <a:lnTo>
                  <a:pt x="3291702" y="4698096"/>
                </a:lnTo>
                <a:cubicBezTo>
                  <a:pt x="3439288" y="4442220"/>
                  <a:pt x="3523120" y="4148992"/>
                  <a:pt x="3523120" y="3837323"/>
                </a:cubicBezTo>
                <a:cubicBezTo>
                  <a:pt x="3523120" y="2839983"/>
                  <a:pt x="2664677" y="2031479"/>
                  <a:pt x="1605733" y="2031479"/>
                </a:cubicBezTo>
                <a:cubicBezTo>
                  <a:pt x="943893" y="2031479"/>
                  <a:pt x="360374" y="2347301"/>
                  <a:pt x="15806" y="2827659"/>
                </a:cubicBezTo>
                <a:lnTo>
                  <a:pt x="0" y="2852162"/>
                </a:lnTo>
                <a:lnTo>
                  <a:pt x="0" y="331718"/>
                </a:lnTo>
                <a:lnTo>
                  <a:pt x="68656" y="301556"/>
                </a:lnTo>
                <a:cubicBezTo>
                  <a:pt x="541092" y="107377"/>
                  <a:pt x="1060509" y="0"/>
                  <a:pt x="160573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DD5A05-E5F9-F6D1-3F78-F66D4F459E75}"/>
              </a:ext>
            </a:extLst>
          </p:cNvPr>
          <p:cNvSpPr txBox="1"/>
          <p:nvPr/>
        </p:nvSpPr>
        <p:spPr>
          <a:xfrm>
            <a:off x="11543480" y="4913864"/>
            <a:ext cx="117383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sz="4000" dirty="0"/>
          </a:p>
          <a:p>
            <a:r>
              <a:rPr lang="pt-PT" sz="4000" dirty="0">
                <a:solidFill>
                  <a:schemeClr val="bg1"/>
                </a:solidFill>
                <a:latin typeface="Portuguesa Sans Regular" pitchFamily="2" charset="0"/>
                <a:cs typeface="Portuguesa Sans Regular" pitchFamily="2" charset="0"/>
              </a:rPr>
              <a:t>Nos últimos anos tem-se registado um número muito elevado de alunos sem professores a pelo menos uma disciplina. </a:t>
            </a:r>
          </a:p>
          <a:p>
            <a:endParaRPr lang="pt-PT" sz="4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E09F01-E0AA-9508-8390-0AF1487D802E}"/>
              </a:ext>
            </a:extLst>
          </p:cNvPr>
          <p:cNvSpPr txBox="1"/>
          <p:nvPr/>
        </p:nvSpPr>
        <p:spPr>
          <a:xfrm>
            <a:off x="12547765" y="8443264"/>
            <a:ext cx="103619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PT" sz="3600" dirty="0">
              <a:latin typeface="Portuguesa Sans Regular" pitchFamily="2" charset="0"/>
              <a:cs typeface="Portuguesa Sans Regular" pitchFamily="2" charset="0"/>
            </a:endParaRPr>
          </a:p>
          <a:p>
            <a:r>
              <a:rPr lang="pt-PT" sz="3600" dirty="0">
                <a:latin typeface="Portuguesa Sans Regular" pitchFamily="2" charset="0"/>
                <a:cs typeface="Portuguesa Sans Regular" pitchFamily="2" charset="0"/>
              </a:rPr>
              <a:t>Uma parte significativa desses alunos permanece sem aulas durante períodos muito prolongados com consequências graves para as aprendizagens e para o seu percurso escolar. 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28502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825553"/>
              </p:ext>
            </p:extLst>
          </p:nvPr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3.5.</a:t>
                      </a:r>
                      <a:endParaRPr kumimoji="0" lang="pt-PT" sz="7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j-ea"/>
                        <a:cs typeface="Portuguesa Serif Light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Incentivar a reconversão de mestres e doutorados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4" y="949410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Atrair mestres e doutorados para o exercício de funções docentes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10700424" y="3391967"/>
            <a:ext cx="11751012" cy="334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Com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formação científica 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correspondente aos grupos de recrutamento deficitários, incentivando através de uma bolsa a qualificação profissional para a docência.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7E1B7183-7783-86CF-4D91-9A584454DAE9}"/>
              </a:ext>
            </a:extLst>
          </p:cNvPr>
          <p:cNvSpPr txBox="1"/>
          <p:nvPr/>
        </p:nvSpPr>
        <p:spPr>
          <a:xfrm>
            <a:off x="910132" y="10044510"/>
            <a:ext cx="5279136" cy="12721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Ano letivo 2024/2025</a:t>
            </a:r>
          </a:p>
          <a:p>
            <a:pPr algn="l">
              <a:lnSpc>
                <a:spcPct val="100000"/>
              </a:lnSpc>
            </a:pP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B096FBDE-3D7F-1FBD-4E46-61AFAE0CC822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0,35M€ / Ano</a:t>
            </a: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E384D769-F369-AB02-524C-0103F1BB8BE4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Escolas Sinalizadas</a:t>
            </a: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pic>
        <p:nvPicPr>
          <p:cNvPr id="14" name="Gráfico 13" descr="Capelo com preenchimento sólido">
            <a:extLst>
              <a:ext uri="{FF2B5EF4-FFF2-40B4-BE49-F238E27FC236}">
                <a16:creationId xmlns:a16="http://schemas.microsoft.com/office/drawing/2014/main" id="{7D2386E8-F9A0-78B5-B75C-C9FD4731E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942135" y="6858000"/>
            <a:ext cx="3267592" cy="3267592"/>
          </a:xfrm>
          <a:prstGeom prst="rect">
            <a:avLst/>
          </a:prstGeom>
        </p:spPr>
      </p:pic>
      <p:sp>
        <p:nvSpPr>
          <p:cNvPr id="16" name="TextBox 52">
            <a:extLst>
              <a:ext uri="{FF2B5EF4-FFF2-40B4-BE49-F238E27FC236}">
                <a16:creationId xmlns:a16="http://schemas.microsoft.com/office/drawing/2014/main" id="{B8CFE873-9540-6877-11D0-3EE15CEA832E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500</a:t>
            </a:r>
          </a:p>
          <a:p>
            <a:pPr>
              <a:lnSpc>
                <a:spcPct val="100000"/>
              </a:lnSpc>
            </a:pPr>
            <a:r>
              <a:rPr lang="pt-PT" sz="40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Mestres ou Doutorados</a:t>
            </a:r>
          </a:p>
        </p:txBody>
      </p:sp>
    </p:spTree>
    <p:extLst>
      <p:ext uri="{BB962C8B-B14F-4D97-AF65-F5344CB8AC3E}">
        <p14:creationId xmlns:p14="http://schemas.microsoft.com/office/powerpoint/2010/main" val="1931106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174748"/>
              </p:ext>
            </p:extLst>
          </p:nvPr>
        </p:nvGraphicFramePr>
        <p:xfrm>
          <a:off x="609600" y="1178560"/>
          <a:ext cx="7293935" cy="10869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3.6.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7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Atrair investigadores</a:t>
                      </a:r>
                      <a:endParaRPr kumimoji="0" lang="pt-PT" sz="7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0426" y="949410"/>
            <a:ext cx="11751011" cy="3267592"/>
          </a:xfrm>
        </p:spPr>
        <p:txBody>
          <a:bodyPr>
            <a:noAutofit/>
          </a:bodyPr>
          <a:lstStyle/>
          <a:p>
            <a:pPr algn="ctr"/>
            <a:r>
              <a:rPr lang="pt-PT" sz="6000"/>
              <a:t>Acesso à profissão a docentes e investigadores doutorados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10700426" y="2946026"/>
            <a:ext cx="11751012" cy="334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Integração na carreira docente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correspondente ao tempo de serviço prestado em instituições de ensino superior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, com a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obrigatoriedade de frequência 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de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formação pedagógica adequada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.</a:t>
            </a:r>
          </a:p>
        </p:txBody>
      </p:sp>
      <p:pic>
        <p:nvPicPr>
          <p:cNvPr id="7" name="Gráfico 6" descr="Feminino cientista com preenchimento sólido">
            <a:extLst>
              <a:ext uri="{FF2B5EF4-FFF2-40B4-BE49-F238E27FC236}">
                <a16:creationId xmlns:a16="http://schemas.microsoft.com/office/drawing/2014/main" id="{77428E2B-146C-722C-69C4-2000CB2D6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18006" y="6717464"/>
            <a:ext cx="3115850" cy="3115850"/>
          </a:xfrm>
          <a:prstGeom prst="rect">
            <a:avLst/>
          </a:prstGeom>
        </p:spPr>
      </p:pic>
      <p:sp>
        <p:nvSpPr>
          <p:cNvPr id="11" name="TextBox 52">
            <a:extLst>
              <a:ext uri="{FF2B5EF4-FFF2-40B4-BE49-F238E27FC236}">
                <a16:creationId xmlns:a16="http://schemas.microsoft.com/office/drawing/2014/main" id="{FDFE2B0A-523F-E6C8-EA6B-C4C8718A9672}"/>
              </a:ext>
            </a:extLst>
          </p:cNvPr>
          <p:cNvSpPr txBox="1"/>
          <p:nvPr/>
        </p:nvSpPr>
        <p:spPr>
          <a:xfrm>
            <a:off x="910132" y="10044510"/>
            <a:ext cx="5279136" cy="12721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Ano letivo 2024/2025</a:t>
            </a:r>
          </a:p>
          <a:p>
            <a:pPr algn="l">
              <a:lnSpc>
                <a:spcPct val="100000"/>
              </a:lnSpc>
            </a:pP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45443CD8-B188-F074-2720-55E80772AB66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0,35M€ / Ano</a:t>
            </a:r>
          </a:p>
        </p:txBody>
      </p:sp>
      <p:sp>
        <p:nvSpPr>
          <p:cNvPr id="13" name="TextBox 52">
            <a:extLst>
              <a:ext uri="{FF2B5EF4-FFF2-40B4-BE49-F238E27FC236}">
                <a16:creationId xmlns:a16="http://schemas.microsoft.com/office/drawing/2014/main" id="{FE8611FB-AA0F-5202-8506-F465E21FD3FB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6" name="TextBox 52">
            <a:extLst>
              <a:ext uri="{FF2B5EF4-FFF2-40B4-BE49-F238E27FC236}">
                <a16:creationId xmlns:a16="http://schemas.microsoft.com/office/drawing/2014/main" id="{EAE049D1-DB5E-BBEB-C749-6CF32A0D541A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500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Investigadores</a:t>
            </a:r>
          </a:p>
        </p:txBody>
      </p:sp>
    </p:spTree>
    <p:extLst>
      <p:ext uri="{BB962C8B-B14F-4D97-AF65-F5344CB8AC3E}">
        <p14:creationId xmlns:p14="http://schemas.microsoft.com/office/powerpoint/2010/main" val="3475866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áfico 15" descr="Sala de Aulas com preenchimento sólido">
            <a:extLst>
              <a:ext uri="{FF2B5EF4-FFF2-40B4-BE49-F238E27FC236}">
                <a16:creationId xmlns:a16="http://schemas.microsoft.com/office/drawing/2014/main" id="{4EDF5617-3A6D-A8D4-CCAD-6BD61976B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18362" y="6709482"/>
            <a:ext cx="3315494" cy="3315494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276262"/>
              </p:ext>
            </p:extLst>
          </p:nvPr>
        </p:nvGraphicFramePr>
        <p:xfrm>
          <a:off x="609600" y="1178560"/>
          <a:ext cx="7293935" cy="11834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6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3.7. </a:t>
                      </a:r>
                      <a:r>
                        <a:rPr kumimoji="0" lang="de-DE" sz="6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Profissionalização de imigrantes diplomados</a:t>
                      </a:r>
                      <a:endParaRPr kumimoji="0" lang="pt-PT" sz="7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4864" y="947316"/>
            <a:ext cx="13205637" cy="2487219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Reconhecimento de habilitações para a docência a professores imigrantes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9924864" y="3239292"/>
            <a:ext cx="13205637" cy="334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6500"/>
              </a:lnSpc>
            </a:pP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Simplificar 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os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procedimentos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conducentes ao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reconhecimento de habilitações 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para a docência e integração no sistema educativo português de professores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imigrantes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.</a:t>
            </a:r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2ED2062E-6B23-6E2C-A0EF-FDB5C6FDBE22}"/>
              </a:ext>
            </a:extLst>
          </p:cNvPr>
          <p:cNvSpPr txBox="1"/>
          <p:nvPr/>
        </p:nvSpPr>
        <p:spPr>
          <a:xfrm>
            <a:off x="910132" y="10044510"/>
            <a:ext cx="5279136" cy="12721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Ano letivo 2024/2025</a:t>
            </a:r>
          </a:p>
          <a:p>
            <a:pPr algn="l">
              <a:lnSpc>
                <a:spcPct val="100000"/>
              </a:lnSpc>
            </a:pP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4D7C7525-B96C-B4E2-0101-A4269399EC15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Neutro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197E48F6-6095-C1FD-38D4-DF5F7BEB363C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12" name="TextBox 52">
            <a:extLst>
              <a:ext uri="{FF2B5EF4-FFF2-40B4-BE49-F238E27FC236}">
                <a16:creationId xmlns:a16="http://schemas.microsoft.com/office/drawing/2014/main" id="{97E7C114-60DC-FEE6-33E5-CDC9FAB6A34F}"/>
              </a:ext>
            </a:extLst>
          </p:cNvPr>
          <p:cNvSpPr txBox="1"/>
          <p:nvPr/>
        </p:nvSpPr>
        <p:spPr>
          <a:xfrm>
            <a:off x="12831911" y="9626478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200</a:t>
            </a:r>
          </a:p>
          <a:p>
            <a:pPr>
              <a:lnSpc>
                <a:spcPct val="100000"/>
              </a:lnSpc>
            </a:pPr>
            <a:r>
              <a:rPr lang="pt-PT" sz="4000" dirty="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Novos docentes</a:t>
            </a:r>
          </a:p>
        </p:txBody>
      </p:sp>
    </p:spTree>
    <p:extLst>
      <p:ext uri="{BB962C8B-B14F-4D97-AF65-F5344CB8AC3E}">
        <p14:creationId xmlns:p14="http://schemas.microsoft.com/office/powerpoint/2010/main" val="2933422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AB79954-2205-6F00-95A1-20BFFA65F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306693"/>
              </p:ext>
            </p:extLst>
          </p:nvPr>
        </p:nvGraphicFramePr>
        <p:xfrm>
          <a:off x="609600" y="1178560"/>
          <a:ext cx="7293935" cy="12799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3935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Medium" pitchFamily="2" charset="77"/>
                          <a:ea typeface="+mj-ea"/>
                          <a:cs typeface="Portuguesa Serif Medium" pitchFamily="2" charset="77"/>
                        </a:rPr>
                        <a:t>3.8.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Incentivar a procura de formação para a docência</a:t>
                      </a:r>
                      <a:endParaRPr lang="pt-PT" sz="7500" b="0" i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32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Portuguesa Sans" pitchFamily="2" charset="77"/>
                          <a:ea typeface="+mn-ea"/>
                          <a:cs typeface="Portuguesa Sans" pitchFamily="2" charset="77"/>
                        </a:rPr>
                        <a:t>Reter e atrair docentes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8" name="TextBox 52">
            <a:extLst>
              <a:ext uri="{FF2B5EF4-FFF2-40B4-BE49-F238E27FC236}">
                <a16:creationId xmlns:a16="http://schemas.microsoft.com/office/drawing/2014/main" id="{603564A2-4E05-EB29-02B1-4CA7A0AE8B0A}"/>
              </a:ext>
            </a:extLst>
          </p:cNvPr>
          <p:cNvSpPr txBox="1"/>
          <p:nvPr/>
        </p:nvSpPr>
        <p:spPr>
          <a:xfrm>
            <a:off x="13148314" y="9634425"/>
            <a:ext cx="729393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9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2 000</a:t>
            </a:r>
          </a:p>
          <a:p>
            <a:pPr>
              <a:lnSpc>
                <a:spcPct val="100000"/>
              </a:lnSpc>
            </a:pPr>
            <a:r>
              <a:rPr lang="pt-PT" sz="4000">
                <a:solidFill>
                  <a:srgbClr val="E8E8E8">
                    <a:lumMod val="25000"/>
                  </a:srgbClr>
                </a:solidFill>
                <a:latin typeface="Portuguesa Sans Regular"/>
              </a:rPr>
              <a:t>Bolsas/Ano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0E5A4F5-2C55-C2D4-307A-285620AE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680" y="974534"/>
            <a:ext cx="12307822" cy="3267592"/>
          </a:xfrm>
        </p:spPr>
        <p:txBody>
          <a:bodyPr>
            <a:noAutofit/>
          </a:bodyPr>
          <a:lstStyle/>
          <a:p>
            <a:pPr algn="ctr"/>
            <a:r>
              <a:rPr lang="pt-PT" sz="6000" dirty="0"/>
              <a:t>Atribuição de bolsas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D3A5306-B374-8F4B-813C-86852452D4AA}"/>
              </a:ext>
            </a:extLst>
          </p:cNvPr>
          <p:cNvSpPr txBox="1"/>
          <p:nvPr/>
        </p:nvSpPr>
        <p:spPr>
          <a:xfrm>
            <a:off x="10961007" y="4242126"/>
            <a:ext cx="116311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Para alunos que </a:t>
            </a:r>
            <a:r>
              <a:rPr lang="pt-PT" sz="4000" b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ingressem</a:t>
            </a:r>
            <a:r>
              <a:rPr lang="pt-PT" sz="40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 em Licenciaturas e Mestrados em Ciências da Educação / Ensino </a:t>
            </a:r>
            <a:endParaRPr lang="pt-PT" sz="4000" dirty="0"/>
          </a:p>
        </p:txBody>
      </p:sp>
      <p:pic>
        <p:nvPicPr>
          <p:cNvPr id="12" name="Gráfico 11" descr="Capelo com preenchimento sólido">
            <a:extLst>
              <a:ext uri="{FF2B5EF4-FFF2-40B4-BE49-F238E27FC236}">
                <a16:creationId xmlns:a16="http://schemas.microsoft.com/office/drawing/2014/main" id="{45021DDF-BDE0-BBBA-2FD0-7790DBEF8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42795" y="6805429"/>
            <a:ext cx="3267592" cy="3267592"/>
          </a:xfrm>
          <a:prstGeom prst="rect">
            <a:avLst/>
          </a:prstGeom>
        </p:spPr>
      </p:pic>
      <p:sp>
        <p:nvSpPr>
          <p:cNvPr id="7" name="TextBox 52">
            <a:extLst>
              <a:ext uri="{FF2B5EF4-FFF2-40B4-BE49-F238E27FC236}">
                <a16:creationId xmlns:a16="http://schemas.microsoft.com/office/drawing/2014/main" id="{CEDB44F7-530E-5AEF-7408-BC195CDEE791}"/>
              </a:ext>
            </a:extLst>
          </p:cNvPr>
          <p:cNvSpPr txBox="1"/>
          <p:nvPr/>
        </p:nvSpPr>
        <p:spPr>
          <a:xfrm>
            <a:off x="910132" y="10044510"/>
            <a:ext cx="5279136" cy="12721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Início: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Ano letivo 2024/2025</a:t>
            </a:r>
          </a:p>
          <a:p>
            <a:pPr algn="l">
              <a:lnSpc>
                <a:spcPct val="100000"/>
              </a:lnSpc>
            </a:pPr>
            <a:endParaRPr lang="pt-PT" sz="160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9B5D15F1-39CE-C67C-2E02-A5E2CA2F1652}"/>
              </a:ext>
            </a:extLst>
          </p:cNvPr>
          <p:cNvSpPr txBox="1"/>
          <p:nvPr/>
        </p:nvSpPr>
        <p:spPr>
          <a:xfrm>
            <a:off x="909432" y="9018588"/>
            <a:ext cx="5143501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Impacto Orçamental :</a:t>
            </a:r>
            <a:endParaRPr lang="pt-PT" sz="2400" b="1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1,4M€ / Ano</a:t>
            </a:r>
          </a:p>
        </p:txBody>
      </p:sp>
      <p:sp>
        <p:nvSpPr>
          <p:cNvPr id="10" name="TextBox 52">
            <a:extLst>
              <a:ext uri="{FF2B5EF4-FFF2-40B4-BE49-F238E27FC236}">
                <a16:creationId xmlns:a16="http://schemas.microsoft.com/office/drawing/2014/main" id="{DEA88ACE-2DB0-DE04-E085-03FD7AF6475D}"/>
              </a:ext>
            </a:extLst>
          </p:cNvPr>
          <p:cNvSpPr txBox="1"/>
          <p:nvPr/>
        </p:nvSpPr>
        <p:spPr>
          <a:xfrm>
            <a:off x="910132" y="11070432"/>
            <a:ext cx="5279136" cy="102592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t-PT" sz="2400" dirty="0">
                <a:solidFill>
                  <a:schemeClr val="bg2">
                    <a:lumMod val="25000"/>
                  </a:schemeClr>
                </a:solidFill>
                <a:latin typeface="Portuguesa Sans Regular"/>
              </a:rPr>
              <a:t>Aplicação:</a:t>
            </a:r>
            <a:endParaRPr lang="pt-PT" sz="2400" b="1" dirty="0">
              <a:solidFill>
                <a:schemeClr val="accent2"/>
              </a:solidFill>
              <a:latin typeface="Portuguesa Sans" pitchFamily="2" charset="77"/>
              <a:cs typeface="Portuguesa Sans" pitchFamily="2" charset="77"/>
            </a:endParaRPr>
          </a:p>
          <a:p>
            <a:pPr algn="l">
              <a:lnSpc>
                <a:spcPct val="100000"/>
              </a:lnSpc>
            </a:pPr>
            <a:r>
              <a:rPr lang="pt-PT" sz="3600" b="1" dirty="0">
                <a:solidFill>
                  <a:schemeClr val="accent2"/>
                </a:solidFill>
                <a:latin typeface="Portuguesa Sans" pitchFamily="2" charset="77"/>
                <a:cs typeface="Portuguesa Sans" pitchFamily="2" charset="77"/>
              </a:rPr>
              <a:t>Transversal</a:t>
            </a:r>
            <a:endParaRPr lang="pt-PT" sz="1600" dirty="0">
              <a:solidFill>
                <a:schemeClr val="accent3"/>
              </a:solidFill>
              <a:latin typeface="Portuguesa Sans" pitchFamily="2" charset="77"/>
              <a:cs typeface="Portuguesa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4108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m branco, design&#10;&#10;Descrição gerada automaticamente">
            <a:extLst>
              <a:ext uri="{FF2B5EF4-FFF2-40B4-BE49-F238E27FC236}">
                <a16:creationId xmlns:a16="http://schemas.microsoft.com/office/drawing/2014/main" id="{65B34409-3B81-265F-2E1C-4EBA458AE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0" y="446"/>
            <a:ext cx="24383213" cy="13715554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633A743-8C9B-7574-4E2E-7A0D11C9F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1932" y="5170802"/>
            <a:ext cx="14325794" cy="337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38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42D410A-359E-A16D-614D-703ACF1AE8B1}"/>
              </a:ext>
            </a:extLst>
          </p:cNvPr>
          <p:cNvSpPr/>
          <p:nvPr/>
        </p:nvSpPr>
        <p:spPr>
          <a:xfrm>
            <a:off x="7591647" y="8291099"/>
            <a:ext cx="15591780" cy="3693319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61FEB35-C80D-D0C9-7761-DA7F05F24884}"/>
              </a:ext>
            </a:extLst>
          </p:cNvPr>
          <p:cNvSpPr/>
          <p:nvPr/>
        </p:nvSpPr>
        <p:spPr>
          <a:xfrm>
            <a:off x="6105018" y="3990879"/>
            <a:ext cx="17087477" cy="369331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8" name="Círculo: Oco 17">
            <a:extLst>
              <a:ext uri="{FF2B5EF4-FFF2-40B4-BE49-F238E27FC236}">
                <a16:creationId xmlns:a16="http://schemas.microsoft.com/office/drawing/2014/main" id="{9E9BCF07-D25A-B259-C497-6009EF2BF59D}"/>
              </a:ext>
            </a:extLst>
          </p:cNvPr>
          <p:cNvSpPr/>
          <p:nvPr/>
        </p:nvSpPr>
        <p:spPr>
          <a:xfrm>
            <a:off x="-2702828" y="6858000"/>
            <a:ext cx="11387695" cy="9049469"/>
          </a:xfrm>
          <a:prstGeom prst="donut">
            <a:avLst>
              <a:gd name="adj" fmla="val 1679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>
              <a:solidFill>
                <a:schemeClr val="tx1"/>
              </a:solidFill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F2FAFE3-BF30-DFB0-C138-6951977CF156}"/>
              </a:ext>
            </a:extLst>
          </p:cNvPr>
          <p:cNvSpPr/>
          <p:nvPr/>
        </p:nvSpPr>
        <p:spPr>
          <a:xfrm>
            <a:off x="7113995" y="5938242"/>
            <a:ext cx="831125" cy="23943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FB29AE9-33BB-FF66-A0CE-82568C36ED6E}"/>
              </a:ext>
            </a:extLst>
          </p:cNvPr>
          <p:cNvSpPr/>
          <p:nvPr/>
        </p:nvSpPr>
        <p:spPr>
          <a:xfrm>
            <a:off x="7423087" y="8700146"/>
            <a:ext cx="831125" cy="14877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76788FE-C412-B67A-8CA4-5817C9FA83E9}"/>
              </a:ext>
            </a:extLst>
          </p:cNvPr>
          <p:cNvSpPr/>
          <p:nvPr/>
        </p:nvSpPr>
        <p:spPr>
          <a:xfrm>
            <a:off x="7423087" y="10555478"/>
            <a:ext cx="831125" cy="1873208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2827B2B-55AE-70C1-78EE-999B7846949E}"/>
              </a:ext>
            </a:extLst>
          </p:cNvPr>
          <p:cNvSpPr/>
          <p:nvPr/>
        </p:nvSpPr>
        <p:spPr>
          <a:xfrm>
            <a:off x="6105019" y="3990879"/>
            <a:ext cx="864742" cy="15798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0A0449A6-3F30-5D28-D4B1-BE5E43973642}"/>
              </a:ext>
            </a:extLst>
          </p:cNvPr>
          <p:cNvSpPr/>
          <p:nvPr/>
        </p:nvSpPr>
        <p:spPr>
          <a:xfrm>
            <a:off x="6105018" y="3990879"/>
            <a:ext cx="1008977" cy="157980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3600"/>
          </a:p>
        </p:txBody>
      </p:sp>
      <p:pic>
        <p:nvPicPr>
          <p:cNvPr id="17" name="Marcador de Posição de Conteúdo 16" descr="Linha de cadeiras e tabelas">
            <a:extLst>
              <a:ext uri="{FF2B5EF4-FFF2-40B4-BE49-F238E27FC236}">
                <a16:creationId xmlns:a16="http://schemas.microsoft.com/office/drawing/2014/main" id="{D0973A80-AD89-F245-FB9E-36BD0B1EE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231" r="11231"/>
          <a:stretch/>
        </p:blipFill>
        <p:spPr>
          <a:xfrm>
            <a:off x="0" y="3170530"/>
            <a:ext cx="12264968" cy="10545469"/>
          </a:xfrm>
          <a:custGeom>
            <a:avLst/>
            <a:gdLst>
              <a:gd name="connsiteX0" fmla="*/ 1605733 w 5554599"/>
              <a:gd name="connsiteY0" fmla="*/ 0 h 4775867"/>
              <a:gd name="connsiteX1" fmla="*/ 5554599 w 5554599"/>
              <a:gd name="connsiteY1" fmla="*/ 3837323 h 4775867"/>
              <a:gd name="connsiteX2" fmla="*/ 5474372 w 5554599"/>
              <a:gd name="connsiteY2" fmla="*/ 4610678 h 4775867"/>
              <a:gd name="connsiteX3" fmla="*/ 5430663 w 5554599"/>
              <a:gd name="connsiteY3" fmla="*/ 4775867 h 4775867"/>
              <a:gd name="connsiteX4" fmla="*/ 3241536 w 5554599"/>
              <a:gd name="connsiteY4" fmla="*/ 4775867 h 4775867"/>
              <a:gd name="connsiteX5" fmla="*/ 3291702 w 5554599"/>
              <a:gd name="connsiteY5" fmla="*/ 4698096 h 4775867"/>
              <a:gd name="connsiteX6" fmla="*/ 3523120 w 5554599"/>
              <a:gd name="connsiteY6" fmla="*/ 3837323 h 4775867"/>
              <a:gd name="connsiteX7" fmla="*/ 1605733 w 5554599"/>
              <a:gd name="connsiteY7" fmla="*/ 2031479 h 4775867"/>
              <a:gd name="connsiteX8" fmla="*/ 15806 w 5554599"/>
              <a:gd name="connsiteY8" fmla="*/ 2827659 h 4775867"/>
              <a:gd name="connsiteX9" fmla="*/ 0 w 5554599"/>
              <a:gd name="connsiteY9" fmla="*/ 2852162 h 4775867"/>
              <a:gd name="connsiteX10" fmla="*/ 0 w 5554599"/>
              <a:gd name="connsiteY10" fmla="*/ 331718 h 4775867"/>
              <a:gd name="connsiteX11" fmla="*/ 68656 w 5554599"/>
              <a:gd name="connsiteY11" fmla="*/ 301556 h 4775867"/>
              <a:gd name="connsiteX12" fmla="*/ 1605733 w 5554599"/>
              <a:gd name="connsiteY12" fmla="*/ 0 h 477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4599" h="4775867">
                <a:moveTo>
                  <a:pt x="1605733" y="0"/>
                </a:moveTo>
                <a:cubicBezTo>
                  <a:pt x="3786631" y="0"/>
                  <a:pt x="5554599" y="1718028"/>
                  <a:pt x="5554599" y="3837323"/>
                </a:cubicBezTo>
                <a:cubicBezTo>
                  <a:pt x="5554599" y="4102235"/>
                  <a:pt x="5526975" y="4360877"/>
                  <a:pt x="5474372" y="4610678"/>
                </a:cubicBezTo>
                <a:lnTo>
                  <a:pt x="5430663" y="4775867"/>
                </a:lnTo>
                <a:lnTo>
                  <a:pt x="3241536" y="4775867"/>
                </a:lnTo>
                <a:lnTo>
                  <a:pt x="3291702" y="4698096"/>
                </a:lnTo>
                <a:cubicBezTo>
                  <a:pt x="3439288" y="4442220"/>
                  <a:pt x="3523120" y="4148992"/>
                  <a:pt x="3523120" y="3837323"/>
                </a:cubicBezTo>
                <a:cubicBezTo>
                  <a:pt x="3523120" y="2839983"/>
                  <a:pt x="2664677" y="2031479"/>
                  <a:pt x="1605733" y="2031479"/>
                </a:cubicBezTo>
                <a:cubicBezTo>
                  <a:pt x="943893" y="2031479"/>
                  <a:pt x="360374" y="2347301"/>
                  <a:pt x="15806" y="2827659"/>
                </a:cubicBezTo>
                <a:lnTo>
                  <a:pt x="0" y="2852162"/>
                </a:lnTo>
                <a:lnTo>
                  <a:pt x="0" y="331718"/>
                </a:lnTo>
                <a:lnTo>
                  <a:pt x="68656" y="301556"/>
                </a:lnTo>
                <a:cubicBezTo>
                  <a:pt x="541092" y="107377"/>
                  <a:pt x="1060509" y="0"/>
                  <a:pt x="1605733" y="0"/>
                </a:cubicBezTo>
                <a:close/>
              </a:path>
            </a:pathLst>
          </a:custGeom>
          <a:blipFill>
            <a:blip r:embed="rId4"/>
            <a:tile tx="0" ty="0" sx="100000" sy="100000" flip="none" algn="tl"/>
          </a:blipFill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DDD5A05-E5F9-F6D1-3F78-F66D4F459E75}"/>
              </a:ext>
            </a:extLst>
          </p:cNvPr>
          <p:cNvSpPr txBox="1"/>
          <p:nvPr/>
        </p:nvSpPr>
        <p:spPr>
          <a:xfrm>
            <a:off x="11206715" y="3821601"/>
            <a:ext cx="1173834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PT" sz="3600" dirty="0">
              <a:latin typeface="Portuguesa Sans Regular" pitchFamily="2" charset="0"/>
              <a:cs typeface="Portuguesa Sans Regular" pitchFamily="2" charset="0"/>
            </a:endParaRPr>
          </a:p>
          <a:p>
            <a:r>
              <a:rPr lang="pt-PT" sz="3600" dirty="0">
                <a:solidFill>
                  <a:schemeClr val="bg1"/>
                </a:solidFill>
                <a:latin typeface="Portuguesa Sans Regular" pitchFamily="2" charset="0"/>
                <a:cs typeface="Portuguesa Sans Regular" pitchFamily="2" charset="0"/>
              </a:rPr>
              <a:t>A educação é um processo contínuo e a interrupção prolongada da aprendizagem pode causar danos irreversíveis no percurso dos estudantes, pondo em causa o investimento das famílias e do Estado, e frustrando as expectativas geradas.</a:t>
            </a:r>
          </a:p>
          <a:p>
            <a:endParaRPr lang="pt-PT" sz="40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2E09F01-E0AA-9508-8390-0AF1487D802E}"/>
              </a:ext>
            </a:extLst>
          </p:cNvPr>
          <p:cNvSpPr txBox="1"/>
          <p:nvPr/>
        </p:nvSpPr>
        <p:spPr>
          <a:xfrm>
            <a:off x="12583129" y="8428498"/>
            <a:ext cx="103619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latin typeface="Portuguesa Sans Regular" pitchFamily="2" charset="0"/>
                <a:cs typeface="Portuguesa Sans Regular" pitchFamily="2" charset="0"/>
              </a:rPr>
              <a:t>Os estudantes mais afetados por períodos prolongados sem aulas estão concentrados em contextos socioeconómicos mais desfavorecidos, colocando em causa a igualdade de oportunidades no acesso a uma educação de qualidade e a um percurso escolar de sucesso.  </a:t>
            </a:r>
          </a:p>
          <a:p>
            <a:endParaRPr lang="pt-PT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C03E212-9E06-822F-37F6-C56A510CA3C7}"/>
              </a:ext>
            </a:extLst>
          </p:cNvPr>
          <p:cNvSpPr txBox="1">
            <a:spLocks/>
          </p:cNvSpPr>
          <p:nvPr/>
        </p:nvSpPr>
        <p:spPr>
          <a:xfrm>
            <a:off x="2398131" y="424688"/>
            <a:ext cx="1654908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0" i="0" kern="1200">
                <a:solidFill>
                  <a:schemeClr val="bg2">
                    <a:lumMod val="25000"/>
                  </a:schemeClr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r>
              <a:rPr lang="pt-PT"/>
              <a:t>O problema: Alunos sem aulas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71431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Sala de secretárias e cadeiras">
            <a:extLst>
              <a:ext uri="{FF2B5EF4-FFF2-40B4-BE49-F238E27FC236}">
                <a16:creationId xmlns:a16="http://schemas.microsoft.com/office/drawing/2014/main" id="{A08FD539-A3C9-4542-ED33-AE5712099F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1490"/>
          <a:stretch/>
        </p:blipFill>
        <p:spPr>
          <a:xfrm>
            <a:off x="8229600" y="0"/>
            <a:ext cx="16152813" cy="13716000"/>
          </a:xfrm>
          <a:prstGeom prst="rect">
            <a:avLst/>
          </a:prstGeom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4FEC2A38-C7C9-2612-0A6C-99D0846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586120"/>
              </p:ext>
            </p:extLst>
          </p:nvPr>
        </p:nvGraphicFramePr>
        <p:xfrm>
          <a:off x="609599" y="1178560"/>
          <a:ext cx="6833191" cy="13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191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O problema: Alunos sem aulas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72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Medium" pitchFamily="2" charset="77"/>
                        <a:ea typeface="+mn-ea"/>
                        <a:cs typeface="Portuguesa Serif Medium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Ano Letivo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2023/2024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BA2B91C8-24B2-6D54-F4A2-3D63A208B7B5}"/>
              </a:ext>
            </a:extLst>
          </p:cNvPr>
          <p:cNvSpPr txBox="1"/>
          <p:nvPr/>
        </p:nvSpPr>
        <p:spPr>
          <a:xfrm>
            <a:off x="8229595" y="4648841"/>
            <a:ext cx="161528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PT" sz="3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ans" pitchFamily="2" charset="77"/>
                <a:cs typeface="Portuguesa Sans" pitchFamily="2" charset="77"/>
              </a:rPr>
              <a:t>324 228</a:t>
            </a:r>
          </a:p>
        </p:txBody>
      </p:sp>
      <p:sp>
        <p:nvSpPr>
          <p:cNvPr id="7" name="TextBox 52">
            <a:extLst>
              <a:ext uri="{FF2B5EF4-FFF2-40B4-BE49-F238E27FC236}">
                <a16:creationId xmlns:a16="http://schemas.microsoft.com/office/drawing/2014/main" id="{4D70EDA1-DFDA-C3C6-6368-28AF52D0F2C2}"/>
              </a:ext>
            </a:extLst>
          </p:cNvPr>
          <p:cNvSpPr txBox="1"/>
          <p:nvPr/>
        </p:nvSpPr>
        <p:spPr>
          <a:xfrm>
            <a:off x="10094977" y="1759244"/>
            <a:ext cx="12765024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erif Light" pitchFamily="2" charset="0"/>
                <a:cs typeface="Portuguesa Serif Light" pitchFamily="2" charset="0"/>
              </a:rPr>
              <a:t>Alunos sem aulas a uma disciplina em setembro de 2023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C7D72AD-3D0E-60A8-447B-1FB4A4BD8827}"/>
              </a:ext>
            </a:extLst>
          </p:cNvPr>
          <p:cNvSpPr txBox="1"/>
          <p:nvPr/>
        </p:nvSpPr>
        <p:spPr>
          <a:xfrm>
            <a:off x="13785263" y="10705914"/>
            <a:ext cx="504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rtuguesa Sans" pitchFamily="2" charset="77"/>
                <a:ea typeface="+mn-ea"/>
                <a:cs typeface="Portuguesa Sans" pitchFamily="2" charset="77"/>
              </a:rPr>
              <a:t>18 680  turmas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4CDC29-BCCF-F483-6EA5-6F7B7BD6DA48}"/>
              </a:ext>
            </a:extLst>
          </p:cNvPr>
          <p:cNvSpPr txBox="1"/>
          <p:nvPr/>
        </p:nvSpPr>
        <p:spPr>
          <a:xfrm>
            <a:off x="17225704" y="12534122"/>
            <a:ext cx="6547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>
                <a:latin typeface="Portuguesa Sans" pitchFamily="2" charset="0"/>
                <a:cs typeface="Portuguesa Sans" pitchFamily="2" charset="0"/>
              </a:rPr>
              <a:t>*Levantamento da informação feito a 11 de junho</a:t>
            </a:r>
          </a:p>
        </p:txBody>
      </p:sp>
    </p:spTree>
    <p:extLst>
      <p:ext uri="{BB962C8B-B14F-4D97-AF65-F5344CB8AC3E}">
        <p14:creationId xmlns:p14="http://schemas.microsoft.com/office/powerpoint/2010/main" val="4123304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ala de secretárias e cadeiras">
            <a:extLst>
              <a:ext uri="{FF2B5EF4-FFF2-40B4-BE49-F238E27FC236}">
                <a16:creationId xmlns:a16="http://schemas.microsoft.com/office/drawing/2014/main" id="{E2AEC731-193D-FCB7-CCA2-B9A674D34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r="21490"/>
          <a:stretch/>
        </p:blipFill>
        <p:spPr>
          <a:xfrm>
            <a:off x="8229600" y="0"/>
            <a:ext cx="16152813" cy="13716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A2B91C8-24B2-6D54-F4A2-3D63A208B7B5}"/>
              </a:ext>
            </a:extLst>
          </p:cNvPr>
          <p:cNvSpPr txBox="1"/>
          <p:nvPr/>
        </p:nvSpPr>
        <p:spPr>
          <a:xfrm>
            <a:off x="8229597" y="5131441"/>
            <a:ext cx="161528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3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ans" pitchFamily="2" charset="77"/>
                <a:cs typeface="Portuguesa Sans" pitchFamily="2" charset="77"/>
              </a:rPr>
              <a:t>22 116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96F5A5-F633-40D3-CB61-B850CD24BC61}"/>
              </a:ext>
            </a:extLst>
          </p:cNvPr>
          <p:cNvSpPr txBox="1"/>
          <p:nvPr/>
        </p:nvSpPr>
        <p:spPr>
          <a:xfrm>
            <a:off x="13785263" y="10705914"/>
            <a:ext cx="504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5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ans" pitchFamily="2" charset="77"/>
                <a:cs typeface="Portuguesa Sans" pitchFamily="2" charset="77"/>
              </a:rPr>
              <a:t>1 126</a:t>
            </a: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rtuguesa Sans" pitchFamily="2" charset="77"/>
                <a:ea typeface="+mn-ea"/>
                <a:cs typeface="Portuguesa Sans" pitchFamily="2" charset="77"/>
              </a:rPr>
              <a:t>  turmas</a:t>
            </a:r>
          </a:p>
        </p:txBody>
      </p:sp>
      <p:sp>
        <p:nvSpPr>
          <p:cNvPr id="8" name="TextBox 52">
            <a:extLst>
              <a:ext uri="{FF2B5EF4-FFF2-40B4-BE49-F238E27FC236}">
                <a16:creationId xmlns:a16="http://schemas.microsoft.com/office/drawing/2014/main" id="{F496A389-4884-14CB-5650-EE94EDA7C51B}"/>
              </a:ext>
            </a:extLst>
          </p:cNvPr>
          <p:cNvSpPr txBox="1"/>
          <p:nvPr/>
        </p:nvSpPr>
        <p:spPr>
          <a:xfrm>
            <a:off x="10094977" y="1759244"/>
            <a:ext cx="12765024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erif Light" pitchFamily="2" charset="0"/>
                <a:cs typeface="Portuguesa Serif Light" pitchFamily="2" charset="0"/>
              </a:rPr>
              <a:t>Alunos sem aulas a uma disciplina </a:t>
            </a:r>
            <a:r>
              <a:rPr lang="pt-PT" sz="6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erif Light" pitchFamily="2" charset="0"/>
                <a:cs typeface="Portuguesa Serif Light" pitchFamily="2" charset="0"/>
              </a:rPr>
              <a:t>a</a:t>
            </a:r>
            <a:r>
              <a:rPr lang="pt-P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erif Light" pitchFamily="2" charset="0"/>
                <a:cs typeface="Portuguesa Serif Light" pitchFamily="2" charset="0"/>
              </a:rPr>
              <a:t> 31 de maio de 2024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ECB9021-6A20-31B5-E9BB-DC8B47779E48}"/>
              </a:ext>
            </a:extLst>
          </p:cNvPr>
          <p:cNvSpPr txBox="1"/>
          <p:nvPr/>
        </p:nvSpPr>
        <p:spPr>
          <a:xfrm>
            <a:off x="17225704" y="12534122"/>
            <a:ext cx="6547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>
                <a:latin typeface="Portuguesa Sans" pitchFamily="2" charset="0"/>
                <a:cs typeface="Portuguesa Sans" pitchFamily="2" charset="0"/>
              </a:rPr>
              <a:t>*Levantamento da informação feito a 11 de junho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D5BBE52F-2947-D1DD-CA8A-63A4E1A2A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25922"/>
              </p:ext>
            </p:extLst>
          </p:nvPr>
        </p:nvGraphicFramePr>
        <p:xfrm>
          <a:off x="609599" y="1178560"/>
          <a:ext cx="6833191" cy="13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191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O problema: Alunos sem aulas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72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Medium" pitchFamily="2" charset="77"/>
                        <a:ea typeface="+mn-ea"/>
                        <a:cs typeface="Portuguesa Serif Medium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Ano Letivo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2023/2024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70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21E8CF-96B8-B71E-B45B-62AAC0EE1B38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FCB15275-0F83-C1BB-D8EB-29FC5D80D5AC}"/>
              </a:ext>
            </a:extLst>
          </p:cNvPr>
          <p:cNvSpPr/>
          <p:nvPr/>
        </p:nvSpPr>
        <p:spPr>
          <a:xfrm>
            <a:off x="11245174" y="2532650"/>
            <a:ext cx="3599236" cy="751043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623834E4-6F34-9328-21DC-9F284D69F79F}"/>
              </a:ext>
            </a:extLst>
          </p:cNvPr>
          <p:cNvSpPr/>
          <p:nvPr/>
        </p:nvSpPr>
        <p:spPr>
          <a:xfrm>
            <a:off x="14925362" y="7780066"/>
            <a:ext cx="3599236" cy="751043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aphicFrame>
        <p:nvGraphicFramePr>
          <p:cNvPr id="15" name="Tabela 14">
            <a:extLst>
              <a:ext uri="{FF2B5EF4-FFF2-40B4-BE49-F238E27FC236}">
                <a16:creationId xmlns:a16="http://schemas.microsoft.com/office/drawing/2014/main" id="{0F90E4A8-F500-F49A-2A6C-F088D5C16F0F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1178560"/>
          <a:ext cx="6895312" cy="11337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5312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5849540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>
                          <a:solidFill>
                            <a:schemeClr val="bg1"/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Ano Letivo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>
                          <a:solidFill>
                            <a:schemeClr val="bg1"/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2023/2024</a:t>
                      </a:r>
                      <a:endParaRPr lang="pt-PT" sz="7500" b="0" i="0" kern="1200">
                        <a:solidFill>
                          <a:schemeClr val="bg1"/>
                        </a:solidFill>
                        <a:latin typeface="Portuguesa Serif Light" pitchFamily="2" charset="77"/>
                        <a:ea typeface="+mj-ea"/>
                        <a:cs typeface="Portuguesa Serif Light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000" b="0" i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Alunos sem aulas </a:t>
                      </a:r>
                      <a:r>
                        <a:rPr lang="pt-PT" sz="7000" b="0" i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a uma disciplina</a:t>
                      </a:r>
                    </a:p>
                    <a:p>
                      <a:pPr>
                        <a:lnSpc>
                          <a:spcPts val="7600"/>
                        </a:lnSpc>
                      </a:pPr>
                      <a:r>
                        <a:rPr lang="pt-PT" sz="7500" b="0" i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 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54877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7" name="TextBox 52">
            <a:extLst>
              <a:ext uri="{FF2B5EF4-FFF2-40B4-BE49-F238E27FC236}">
                <a16:creationId xmlns:a16="http://schemas.microsoft.com/office/drawing/2014/main" id="{F4967BE5-9CCE-046C-6F93-27AD1BFC0C7D}"/>
              </a:ext>
            </a:extLst>
          </p:cNvPr>
          <p:cNvSpPr txBox="1"/>
          <p:nvPr/>
        </p:nvSpPr>
        <p:spPr>
          <a:xfrm>
            <a:off x="9544946" y="59362"/>
            <a:ext cx="6895311" cy="31649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115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22 116</a:t>
            </a:r>
          </a:p>
          <a:p>
            <a:pPr>
              <a:lnSpc>
                <a:spcPct val="100000"/>
              </a:lnSpc>
            </a:pPr>
            <a:r>
              <a:rPr kumimoji="0" lang="pt-PT" sz="4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rtuguesa Sans Regular"/>
                <a:ea typeface="+mn-ea"/>
                <a:cs typeface="+mn-cs"/>
              </a:rPr>
              <a:t>Alunos a 31 de maio</a:t>
            </a:r>
          </a:p>
          <a:p>
            <a:pPr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(1 126 turmas)</a:t>
            </a:r>
          </a:p>
        </p:txBody>
      </p:sp>
      <p:sp>
        <p:nvSpPr>
          <p:cNvPr id="9" name="TextBox 52">
            <a:extLst>
              <a:ext uri="{FF2B5EF4-FFF2-40B4-BE49-F238E27FC236}">
                <a16:creationId xmlns:a16="http://schemas.microsoft.com/office/drawing/2014/main" id="{76BCBDF3-2FC0-499C-2304-FBA91AB2C3DB}"/>
              </a:ext>
            </a:extLst>
          </p:cNvPr>
          <p:cNvSpPr txBox="1"/>
          <p:nvPr/>
        </p:nvSpPr>
        <p:spPr>
          <a:xfrm>
            <a:off x="7187292" y="5727581"/>
            <a:ext cx="3811126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80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2 962</a:t>
            </a:r>
          </a:p>
          <a:p>
            <a:pPr>
              <a:lnSpc>
                <a:spcPct val="100000"/>
              </a:lnSpc>
            </a:pPr>
            <a:r>
              <a:rPr kumimoji="0" lang="pt-PT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rtuguesa Sans Regular"/>
                <a:ea typeface="+mn-ea"/>
                <a:cs typeface="+mn-cs"/>
              </a:rPr>
              <a:t>Alunos desde 29 de março 2024</a:t>
            </a:r>
          </a:p>
          <a:p>
            <a:pPr>
              <a:lnSpc>
                <a:spcPct val="100000"/>
              </a:lnSpc>
            </a:pPr>
            <a:r>
              <a:rPr lang="pt-PT" sz="24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(153 turmas)</a:t>
            </a:r>
          </a:p>
        </p:txBody>
      </p:sp>
      <p:cxnSp>
        <p:nvCxnSpPr>
          <p:cNvPr id="10" name="Conexão: Curva 9">
            <a:extLst>
              <a:ext uri="{FF2B5EF4-FFF2-40B4-BE49-F238E27FC236}">
                <a16:creationId xmlns:a16="http://schemas.microsoft.com/office/drawing/2014/main" id="{326029EC-1098-30DF-B42E-B7DBC9967FDF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5400000">
            <a:off x="9791104" y="2526083"/>
            <a:ext cx="2503250" cy="3899747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52">
            <a:extLst>
              <a:ext uri="{FF2B5EF4-FFF2-40B4-BE49-F238E27FC236}">
                <a16:creationId xmlns:a16="http://schemas.microsoft.com/office/drawing/2014/main" id="{197809B5-BAE0-67B1-FD29-80A9D3DAAEE0}"/>
              </a:ext>
            </a:extLst>
          </p:cNvPr>
          <p:cNvSpPr txBox="1"/>
          <p:nvPr/>
        </p:nvSpPr>
        <p:spPr>
          <a:xfrm>
            <a:off x="14629837" y="5850691"/>
            <a:ext cx="4190287" cy="25648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72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1 143</a:t>
            </a:r>
          </a:p>
          <a:p>
            <a:pPr>
              <a:lnSpc>
                <a:spcPct val="100000"/>
              </a:lnSpc>
            </a:pPr>
            <a:r>
              <a:rPr lang="pt-PT" sz="3200">
                <a:solidFill>
                  <a:schemeClr val="bg1"/>
                </a:solidFill>
                <a:latin typeface="Portuguesa Sans Regular"/>
              </a:rPr>
              <a:t>Alunos desde 8 de dezembro de 2023</a:t>
            </a:r>
          </a:p>
          <a:p>
            <a:pPr>
              <a:lnSpc>
                <a:spcPct val="100000"/>
              </a:lnSpc>
            </a:pPr>
            <a:r>
              <a:rPr lang="pt-PT" sz="24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(54 turmas)</a:t>
            </a:r>
          </a:p>
        </p:txBody>
      </p:sp>
      <p:cxnSp>
        <p:nvCxnSpPr>
          <p:cNvPr id="12" name="Conexão: Curva 11">
            <a:extLst>
              <a:ext uri="{FF2B5EF4-FFF2-40B4-BE49-F238E27FC236}">
                <a16:creationId xmlns:a16="http://schemas.microsoft.com/office/drawing/2014/main" id="{5BD1E090-325E-9894-C89E-A0B12442DE09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10998418" y="7133094"/>
            <a:ext cx="3631419" cy="12700"/>
          </a:xfrm>
          <a:prstGeom prst="curvedConnector3">
            <a:avLst>
              <a:gd name="adj1" fmla="val 50000"/>
            </a:avLst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52">
            <a:extLst>
              <a:ext uri="{FF2B5EF4-FFF2-40B4-BE49-F238E27FC236}">
                <a16:creationId xmlns:a16="http://schemas.microsoft.com/office/drawing/2014/main" id="{0041A64D-8AF6-59AD-82A5-035759096BFA}"/>
              </a:ext>
            </a:extLst>
          </p:cNvPr>
          <p:cNvSpPr txBox="1"/>
          <p:nvPr/>
        </p:nvSpPr>
        <p:spPr>
          <a:xfrm>
            <a:off x="9544946" y="9260933"/>
            <a:ext cx="6538361" cy="39036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115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939</a:t>
            </a:r>
          </a:p>
          <a:p>
            <a:pPr>
              <a:lnSpc>
                <a:spcPct val="100000"/>
              </a:lnSpc>
            </a:pPr>
            <a:r>
              <a:rPr lang="pt-PT" sz="4800">
                <a:solidFill>
                  <a:schemeClr val="bg1"/>
                </a:solidFill>
                <a:latin typeface="Portuguesa Sans Regular"/>
              </a:rPr>
              <a:t>Alunos desde 29 de setembro de 2023</a:t>
            </a:r>
          </a:p>
          <a:p>
            <a:pPr>
              <a:lnSpc>
                <a:spcPct val="100000"/>
              </a:lnSpc>
            </a:pPr>
            <a:r>
              <a:rPr lang="pt-PT" sz="3600" b="1">
                <a:solidFill>
                  <a:schemeClr val="accent1"/>
                </a:solidFill>
                <a:latin typeface="Portuguesa Sans" pitchFamily="2" charset="77"/>
                <a:cs typeface="Portuguesa Sans" pitchFamily="2" charset="77"/>
              </a:rPr>
              <a:t>(47 turmas)</a:t>
            </a:r>
          </a:p>
        </p:txBody>
      </p:sp>
      <p:cxnSp>
        <p:nvCxnSpPr>
          <p:cNvPr id="42" name="Conexão: Curva 41">
            <a:extLst>
              <a:ext uri="{FF2B5EF4-FFF2-40B4-BE49-F238E27FC236}">
                <a16:creationId xmlns:a16="http://schemas.microsoft.com/office/drawing/2014/main" id="{AA879D1F-09C5-0DA0-D280-852DD2CE4480}"/>
              </a:ext>
            </a:extLst>
          </p:cNvPr>
          <p:cNvCxnSpPr>
            <a:cxnSpLocks/>
            <a:stCxn id="11" idx="2"/>
            <a:endCxn id="13" idx="3"/>
          </p:cNvCxnSpPr>
          <p:nvPr/>
        </p:nvCxnSpPr>
        <p:spPr>
          <a:xfrm rot="5400000">
            <a:off x="15005517" y="9493286"/>
            <a:ext cx="2797254" cy="641674"/>
          </a:xfrm>
          <a:prstGeom prst="curvedConnector2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D6179BEF-4897-0544-0305-E6654BA7105A}"/>
              </a:ext>
            </a:extLst>
          </p:cNvPr>
          <p:cNvSpPr txBox="1"/>
          <p:nvPr/>
        </p:nvSpPr>
        <p:spPr>
          <a:xfrm>
            <a:off x="17225704" y="12534122"/>
            <a:ext cx="6547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>
                <a:latin typeface="Portuguesa Sans" pitchFamily="2" charset="0"/>
                <a:cs typeface="Portuguesa Sans" pitchFamily="2" charset="0"/>
              </a:rPr>
              <a:t>*Levantamento da informação feito a 11 de junho</a:t>
            </a:r>
          </a:p>
        </p:txBody>
      </p:sp>
    </p:spTree>
    <p:extLst>
      <p:ext uri="{BB962C8B-B14F-4D97-AF65-F5344CB8AC3E}">
        <p14:creationId xmlns:p14="http://schemas.microsoft.com/office/powerpoint/2010/main" val="30383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Sala de secretárias e cadeiras">
            <a:extLst>
              <a:ext uri="{FF2B5EF4-FFF2-40B4-BE49-F238E27FC236}">
                <a16:creationId xmlns:a16="http://schemas.microsoft.com/office/drawing/2014/main" id="{E311A3AA-E6F2-3421-B32F-CDC147213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21490"/>
          <a:stretch/>
        </p:blipFill>
        <p:spPr>
          <a:xfrm>
            <a:off x="8229600" y="0"/>
            <a:ext cx="16152813" cy="13716000"/>
          </a:xfrm>
          <a:prstGeom prst="rect">
            <a:avLst/>
          </a:prstGeom>
        </p:spPr>
      </p:pic>
      <p:graphicFrame>
        <p:nvGraphicFramePr>
          <p:cNvPr id="17" name="Tabela 16">
            <a:extLst>
              <a:ext uri="{FF2B5EF4-FFF2-40B4-BE49-F238E27FC236}">
                <a16:creationId xmlns:a16="http://schemas.microsoft.com/office/drawing/2014/main" id="{4FEC2A38-C7C9-2612-0A6C-99D08465B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916119"/>
              </p:ext>
            </p:extLst>
          </p:nvPr>
        </p:nvGraphicFramePr>
        <p:xfrm>
          <a:off x="609600" y="1178560"/>
          <a:ext cx="6777332" cy="1376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7332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7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n-ea"/>
                          <a:cs typeface="Portuguesa Serif Light" pitchFamily="2" charset="77"/>
                        </a:rPr>
                        <a:t>O problema: Alunos sem aulas</a:t>
                      </a:r>
                      <a:endParaRPr kumimoji="0" lang="pt-PT" sz="7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8E8E8">
                            <a:lumMod val="25000"/>
                          </a:srgbClr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Portuguesa Serif Light" pitchFamily="2" charset="77"/>
                        <a:ea typeface="+mn-ea"/>
                        <a:cs typeface="Portuguesa Serif Light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6600" b="0" i="0" kern="120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Medium" pitchFamily="2" charset="77"/>
                        <a:ea typeface="+mn-ea"/>
                        <a:cs typeface="Portuguesa Serif Medium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6600" b="0" i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Ano Letivo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6600" b="0" i="0" kern="120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2023/2024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  <p:sp>
        <p:nvSpPr>
          <p:cNvPr id="4" name="CaixaDeTexto 3">
            <a:extLst>
              <a:ext uri="{FF2B5EF4-FFF2-40B4-BE49-F238E27FC236}">
                <a16:creationId xmlns:a16="http://schemas.microsoft.com/office/drawing/2014/main" id="{BA2B91C8-24B2-6D54-F4A2-3D63A208B7B5}"/>
              </a:ext>
            </a:extLst>
          </p:cNvPr>
          <p:cNvSpPr txBox="1"/>
          <p:nvPr/>
        </p:nvSpPr>
        <p:spPr>
          <a:xfrm>
            <a:off x="8229597" y="5131441"/>
            <a:ext cx="1615281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PT" sz="3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ans" pitchFamily="2" charset="77"/>
                <a:cs typeface="Portuguesa Sans" pitchFamily="2" charset="77"/>
              </a:rPr>
              <a:t>939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1622AC-0C6E-D6B5-A43C-385AD41973F6}"/>
              </a:ext>
            </a:extLst>
          </p:cNvPr>
          <p:cNvSpPr txBox="1"/>
          <p:nvPr/>
        </p:nvSpPr>
        <p:spPr>
          <a:xfrm>
            <a:off x="13785263" y="10705914"/>
            <a:ext cx="5041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rtuguesa Sans" pitchFamily="2" charset="77"/>
                <a:ea typeface="+mn-ea"/>
                <a:cs typeface="Portuguesa Sans" pitchFamily="2" charset="77"/>
              </a:rPr>
              <a:t>47  turmas</a:t>
            </a:r>
          </a:p>
        </p:txBody>
      </p:sp>
      <p:sp>
        <p:nvSpPr>
          <p:cNvPr id="11" name="TextBox 52">
            <a:extLst>
              <a:ext uri="{FF2B5EF4-FFF2-40B4-BE49-F238E27FC236}">
                <a16:creationId xmlns:a16="http://schemas.microsoft.com/office/drawing/2014/main" id="{E0645A7C-B59C-40A3-1FF8-2B3236EA4BF9}"/>
              </a:ext>
            </a:extLst>
          </p:cNvPr>
          <p:cNvSpPr txBox="1"/>
          <p:nvPr/>
        </p:nvSpPr>
        <p:spPr>
          <a:xfrm>
            <a:off x="11334307" y="1759244"/>
            <a:ext cx="11419367" cy="31495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ctr">
              <a:lnSpc>
                <a:spcPts val="6500"/>
              </a:lnSpc>
              <a:defRPr sz="2800">
                <a:latin typeface="Portuguesa Serif Light"/>
                <a:cs typeface="Portuguesa Serif Light"/>
              </a:defRPr>
            </a:lvl1pPr>
          </a:lstStyle>
          <a:p>
            <a:pPr>
              <a:lnSpc>
                <a:spcPct val="100000"/>
              </a:lnSpc>
            </a:pPr>
            <a:r>
              <a:rPr lang="pt-PT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tuguesa Serif Light" pitchFamily="2" charset="0"/>
                <a:cs typeface="Portuguesa Serif Light" pitchFamily="2" charset="0"/>
              </a:rPr>
              <a:t>Alunos atualmente sem aulas a uma disciplina desde setembro de 2023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906F481-88C4-1060-5571-3AC80B59B0A1}"/>
              </a:ext>
            </a:extLst>
          </p:cNvPr>
          <p:cNvSpPr txBox="1"/>
          <p:nvPr/>
        </p:nvSpPr>
        <p:spPr>
          <a:xfrm>
            <a:off x="17225704" y="12534122"/>
            <a:ext cx="65471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200" dirty="0">
                <a:latin typeface="Portuguesa Sans" pitchFamily="2" charset="0"/>
                <a:cs typeface="Portuguesa Sans" pitchFamily="2" charset="0"/>
              </a:rPr>
              <a:t>*Levantamento da informação feito a 11 de junho</a:t>
            </a:r>
          </a:p>
        </p:txBody>
      </p:sp>
    </p:spTree>
    <p:extLst>
      <p:ext uri="{BB962C8B-B14F-4D97-AF65-F5344CB8AC3E}">
        <p14:creationId xmlns:p14="http://schemas.microsoft.com/office/powerpoint/2010/main" val="66291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>
            <a:extLst>
              <a:ext uri="{FF2B5EF4-FFF2-40B4-BE49-F238E27FC236}">
                <a16:creationId xmlns:a16="http://schemas.microsoft.com/office/drawing/2014/main" id="{F75BF645-A868-FD77-24B3-9D43F91B9338}"/>
              </a:ext>
            </a:extLst>
          </p:cNvPr>
          <p:cNvSpPr txBox="1"/>
          <p:nvPr/>
        </p:nvSpPr>
        <p:spPr>
          <a:xfrm>
            <a:off x="10748064" y="11173593"/>
            <a:ext cx="1150038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algn="ctr"/>
            <a:r>
              <a:rPr lang="pt-PT" sz="1600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cs typeface="Portuguesa Sans" pitchFamily="2" charset="77"/>
              </a:rPr>
              <a:t>Soma dos horários solicitados na CI até à RR3 no ano letivo 2023/2024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Portuguesa Sans" pitchFamily="2" charset="77"/>
              <a:cs typeface="Portuguesa Sans" pitchFamily="2" charset="77"/>
            </a:endParaRPr>
          </a:p>
          <a:p>
            <a:pPr algn="ctr"/>
            <a:r>
              <a:rPr lang="en-GB" sz="16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FillTx/>
                <a:latin typeface="Portuguesa Sans" pitchFamily="2" charset="77"/>
                <a:ea typeface="Portuguesa Sans Regular"/>
                <a:cs typeface="Portuguesa Sans" pitchFamily="2" charset="77"/>
              </a:rPr>
              <a:t>Fonte: </a:t>
            </a:r>
            <a:r>
              <a:rPr lang="en-GB" sz="1600" i="1" dirty="0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ea typeface="Portuguesa Sans Regular"/>
                <a:cs typeface="Portuguesa Sans" pitchFamily="2" charset="77"/>
              </a:rPr>
              <a:t>DGAE / </a:t>
            </a:r>
            <a:r>
              <a:rPr lang="en-GB" sz="1600" i="1" dirty="0" err="1">
                <a:solidFill>
                  <a:schemeClr val="bg2">
                    <a:lumMod val="25000"/>
                  </a:schemeClr>
                </a:solidFill>
                <a:latin typeface="Portuguesa Sans" pitchFamily="2" charset="77"/>
                <a:ea typeface="Portuguesa Sans Regular"/>
                <a:cs typeface="Portuguesa Sans" pitchFamily="2" charset="77"/>
              </a:rPr>
              <a:t>DGEstE</a:t>
            </a:r>
            <a:endParaRPr lang="en-GB" sz="1600" b="0" i="1" u="none" strike="noStrike" cap="none" spc="0" normalizeH="0" baseline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FillTx/>
              <a:latin typeface="Portuguesa Sans" pitchFamily="2" charset="77"/>
              <a:ea typeface="Portuguesa Sans Regular"/>
              <a:cs typeface="Portuguesa Sans" pitchFamily="2" charset="77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A9FD3B2C-0EC0-4EBD-B832-7B0385D04B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271495"/>
              </p:ext>
            </p:extLst>
          </p:nvPr>
        </p:nvGraphicFramePr>
        <p:xfrm>
          <a:off x="9334501" y="3944937"/>
          <a:ext cx="14382750" cy="7228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5BA3EBFA-20B4-2601-E4ED-C39427B85B34}"/>
              </a:ext>
            </a:extLst>
          </p:cNvPr>
          <p:cNvSpPr txBox="1">
            <a:spLocks/>
          </p:cNvSpPr>
          <p:nvPr/>
        </p:nvSpPr>
        <p:spPr>
          <a:xfrm>
            <a:off x="10735056" y="1334195"/>
            <a:ext cx="11539728" cy="15248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0" i="0" kern="1200">
                <a:solidFill>
                  <a:schemeClr val="tx1"/>
                </a:solidFill>
                <a:latin typeface="Portuguesa Serif Light" pitchFamily="2" charset="77"/>
                <a:ea typeface="+mj-ea"/>
                <a:cs typeface="Portuguesa Serif Light" pitchFamily="2" charset="77"/>
              </a:defRPr>
            </a:lvl1pPr>
          </a:lstStyle>
          <a:p>
            <a:pPr algn="ctr"/>
            <a:r>
              <a:rPr lang="pt-PT" sz="6000" dirty="0"/>
              <a:t>Disciplinas Críticas</a:t>
            </a:r>
          </a:p>
          <a:p>
            <a:pPr algn="ctr"/>
            <a:endParaRPr lang="pt-PT" sz="4000" dirty="0"/>
          </a:p>
          <a:p>
            <a:pPr algn="ctr"/>
            <a:r>
              <a:rPr lang="pt-PT" sz="4000" dirty="0"/>
              <a:t>(Grupos de recrutamento)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C06E5240-0D5D-B139-4A8C-27659C49C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025922"/>
              </p:ext>
            </p:extLst>
          </p:nvPr>
        </p:nvGraphicFramePr>
        <p:xfrm>
          <a:off x="609599" y="1178560"/>
          <a:ext cx="6833191" cy="13764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33191">
                  <a:extLst>
                    <a:ext uri="{9D8B030D-6E8A-4147-A177-3AD203B41FA5}">
                      <a16:colId xmlns:a16="http://schemas.microsoft.com/office/drawing/2014/main" val="3420698787"/>
                    </a:ext>
                  </a:extLst>
                </a:gridCol>
              </a:tblGrid>
              <a:tr h="1718418"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PT" sz="8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8E8E8">
                              <a:lumMod val="25000"/>
                            </a:srgbClr>
                          </a:solidFill>
                          <a:effectLst/>
                          <a:uLnTx/>
                          <a:uFillTx/>
                          <a:latin typeface="Portuguesa Serif Light" pitchFamily="2" charset="77"/>
                          <a:ea typeface="+mj-ea"/>
                          <a:cs typeface="Portuguesa Serif Light" pitchFamily="2" charset="77"/>
                        </a:rPr>
                        <a:t>O problema: Alunos sem aulas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7200" b="0" i="0" kern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Portuguesa Serif Medium" pitchFamily="2" charset="77"/>
                        <a:ea typeface="+mn-ea"/>
                        <a:cs typeface="Portuguesa Serif Medium" pitchFamily="2" charset="77"/>
                      </a:endParaRP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Ano Letivo</a:t>
                      </a:r>
                    </a:p>
                    <a:p>
                      <a:pPr marL="0" marR="0" lvl="0" indent="0" algn="l" defTabSz="1828709" rtl="0" eaLnBrk="1" fontAlgn="auto" latinLnBrk="0" hangingPunct="1">
                        <a:lnSpc>
                          <a:spcPts val="7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7200" b="0" i="0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Portuguesa Serif Medium" pitchFamily="2" charset="77"/>
                          <a:ea typeface="+mn-ea"/>
                          <a:cs typeface="Portuguesa Serif Medium" pitchFamily="2" charset="77"/>
                        </a:rPr>
                        <a:t>2023/2024</a:t>
                      </a: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07945"/>
                  </a:ext>
                </a:extLst>
              </a:tr>
              <a:tr h="7790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32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Portuguesa Sans" pitchFamily="2" charset="77"/>
                        <a:ea typeface="+mn-ea"/>
                        <a:cs typeface="Portuguesa Sans" pitchFamily="2" charset="77"/>
                      </a:endParaRPr>
                    </a:p>
                  </a:txBody>
                  <a:tcPr marL="182868" marR="182868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978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375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RP">
      <a:dk1>
        <a:srgbClr val="3A3A3A"/>
      </a:dk1>
      <a:lt1>
        <a:srgbClr val="FFFFFF"/>
      </a:lt1>
      <a:dk2>
        <a:srgbClr val="737373"/>
      </a:dk2>
      <a:lt2>
        <a:srgbClr val="E8E8E8"/>
      </a:lt2>
      <a:accent1>
        <a:srgbClr val="056847"/>
      </a:accent1>
      <a:accent2>
        <a:srgbClr val="5B9C86"/>
      </a:accent2>
      <a:accent3>
        <a:srgbClr val="B3D1C7"/>
      </a:accent3>
      <a:accent4>
        <a:srgbClr val="DCD8D4"/>
      </a:accent4>
      <a:accent5>
        <a:srgbClr val="04452E"/>
      </a:accent5>
      <a:accent6>
        <a:srgbClr val="737373"/>
      </a:accent6>
      <a:hlink>
        <a:srgbClr val="314EFE"/>
      </a:hlink>
      <a:folHlink>
        <a:srgbClr val="314EFE"/>
      </a:folHlink>
    </a:clrScheme>
    <a:fontScheme name="Tema do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o_apresentacao_RP_XXIVGov" id="{9B5C45DC-2A67-7A4C-9B07-D39B0BDFA87A}" vid="{A8D33F38-18D3-0F44-9401-A62DE7F491D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6E3BA35AB9DCB488D8E19891C6A4908" ma:contentTypeVersion="13" ma:contentTypeDescription="Criar um novo documento." ma:contentTypeScope="" ma:versionID="22a90962c6b8ba8921ce11b890b95c5d">
  <xsd:schema xmlns:xsd="http://www.w3.org/2001/XMLSchema" xmlns:xs="http://www.w3.org/2001/XMLSchema" xmlns:p="http://schemas.microsoft.com/office/2006/metadata/properties" xmlns:ns2="715c3a1d-1abf-4d67-9351-66ea02098c13" xmlns:ns3="cb20fb7b-a1a3-4b8c-a2d8-95c7254c8b96" targetNamespace="http://schemas.microsoft.com/office/2006/metadata/properties" ma:root="true" ma:fieldsID="9e4e43ccf8aa75b894835990de701782" ns2:_="" ns3:_="">
    <xsd:import namespace="715c3a1d-1abf-4d67-9351-66ea02098c13"/>
    <xsd:import namespace="cb20fb7b-a1a3-4b8c-a2d8-95c7254c8b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5c3a1d-1abf-4d67-9351-66ea02098c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m" ma:readOnly="false" ma:fieldId="{5cf76f15-5ced-4ddc-b409-7134ff3c332f}" ma:taxonomyMulti="true" ma:sspId="27743cb6-17b7-4513-93b7-b1ab69736d7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0fb7b-a1a3-4b8c-a2d8-95c7254c8b9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7ef14d-c009-4ced-8cb8-279a212154e4}" ma:internalName="TaxCatchAll" ma:showField="CatchAllData" ma:web="cb20fb7b-a1a3-4b8c-a2d8-95c7254c8b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5c3a1d-1abf-4d67-9351-66ea02098c13">
      <Terms xmlns="http://schemas.microsoft.com/office/infopath/2007/PartnerControls"/>
    </lcf76f155ced4ddcb4097134ff3c332f>
    <TaxCatchAll xmlns="cb20fb7b-a1a3-4b8c-a2d8-95c7254c8b96" xsi:nil="true"/>
  </documentManagement>
</p:properties>
</file>

<file path=customXml/itemProps1.xml><?xml version="1.0" encoding="utf-8"?>
<ds:datastoreItem xmlns:ds="http://schemas.openxmlformats.org/officeDocument/2006/customXml" ds:itemID="{3034BF27-C4B0-40E5-A4FE-EEA7A2BA74C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BF4563-5BE5-4ABD-9CBA-658AB6F0A808}">
  <ds:schemaRefs>
    <ds:schemaRef ds:uri="715c3a1d-1abf-4d67-9351-66ea02098c13"/>
    <ds:schemaRef ds:uri="cb20fb7b-a1a3-4b8c-a2d8-95c7254c8b9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DE0C9E-D742-429E-B37E-5C50A48B4163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715c3a1d-1abf-4d67-9351-66ea02098c13"/>
    <ds:schemaRef ds:uri="cb20fb7b-a1a3-4b8c-a2d8-95c7254c8b9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Modelo_apresentacao_RP_XXIVGov</Template>
  <TotalTime>755</TotalTime>
  <Words>1515</Words>
  <Application>Microsoft Office PowerPoint</Application>
  <PresentationFormat>Personalizados</PresentationFormat>
  <Paragraphs>312</Paragraphs>
  <Slides>34</Slides>
  <Notes>9</Notes>
  <HiddenSlides>1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34</vt:i4>
      </vt:variant>
    </vt:vector>
  </HeadingPairs>
  <TitlesOfParts>
    <vt:vector size="42" baseType="lpstr">
      <vt:lpstr>Aptos</vt:lpstr>
      <vt:lpstr>Aptos Display</vt:lpstr>
      <vt:lpstr>Arial</vt:lpstr>
      <vt:lpstr>Portuguesa Sans</vt:lpstr>
      <vt:lpstr>Portuguesa Sans Regular</vt:lpstr>
      <vt:lpstr>Portuguesa Serif Light</vt:lpstr>
      <vt:lpstr>Portuguesa Serif Medium</vt:lpstr>
      <vt:lpstr>Tema do Office</vt:lpstr>
      <vt:lpstr>+ Aulas  + Sucesso Aulas sem Interrupções para um Futuro com Sucesso</vt:lpstr>
      <vt:lpstr>1. O problema:  Alunos sem aulas</vt:lpstr>
      <vt:lpstr>O problema: Alunos sem aulas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2. Objetivo 2024/2025  Fim dos períodos prolongados sem aulas</vt:lpstr>
      <vt:lpstr>Apresentação do PowerPoint</vt:lpstr>
      <vt:lpstr>3. Estratégia: + Aulas + Sucesso</vt:lpstr>
      <vt:lpstr>Apresentação do PowerPoint</vt:lpstr>
      <vt:lpstr>Estratégias </vt:lpstr>
      <vt:lpstr>I. Apoiar Mais</vt:lpstr>
      <vt:lpstr>Apresentação do PowerPoint</vt:lpstr>
      <vt:lpstr>Atribuição de horas extraordinárias</vt:lpstr>
      <vt:lpstr>II. Gerir Melhor</vt:lpstr>
      <vt:lpstr>Apresentação do PowerPoint</vt:lpstr>
      <vt:lpstr>Apresentação do PowerPoint</vt:lpstr>
      <vt:lpstr>Completar o serviço docente e criação de uma bolsa de horas de crédito </vt:lpstr>
      <vt:lpstr>Permitir o recrutamento anual de professores </vt:lpstr>
      <vt:lpstr>Diminuir os docentes destacados</vt:lpstr>
      <vt:lpstr>III. Reter e Atrair Docentes</vt:lpstr>
      <vt:lpstr>Viabilizar a contratação de docentes aposentados com remuneração extra</vt:lpstr>
      <vt:lpstr>Suplemento remuneratório</vt:lpstr>
      <vt:lpstr>Recuperar docentes para a carreira</vt:lpstr>
      <vt:lpstr>Possibilitar a acumulação de até 10 horas a bolseiros de doutoramento</vt:lpstr>
      <vt:lpstr>Atrair mestres e doutorados para o exercício de funções docentes </vt:lpstr>
      <vt:lpstr>Acesso à profissão a docentes e investigadores doutorados</vt:lpstr>
      <vt:lpstr>Reconhecimento de habilitações para a docência a professores imigrantes</vt:lpstr>
      <vt:lpstr>Atribuição de bolsas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Daniel Silva</dc:creator>
  <cp:lastModifiedBy>Eulália de Jesus de Medeiros Paulo</cp:lastModifiedBy>
  <cp:revision>12</cp:revision>
  <dcterms:created xsi:type="dcterms:W3CDTF">2024-05-16T13:00:18Z</dcterms:created>
  <dcterms:modified xsi:type="dcterms:W3CDTF">2024-06-14T12:58:06Z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0x010100F6E3BA35AB9DCB488D8E19891C6A4908</vt:lpwstr>
  </property>
  <property fmtid="{D5CDD505-2E9C-101B-9397-08002B2CF9AE}" pid="3" name="MediaServiceImageTags">
    <vt:lpwstr/>
  </property>
</Properties>
</file>